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970" r:id="rId1"/>
  </p:sldMasterIdLst>
  <p:notesMasterIdLst>
    <p:notesMasterId r:id="rId41"/>
  </p:notesMasterIdLst>
  <p:sldIdLst>
    <p:sldId id="517" r:id="rId2"/>
    <p:sldId id="557" r:id="rId3"/>
    <p:sldId id="257" r:id="rId4"/>
    <p:sldId id="519" r:id="rId5"/>
    <p:sldId id="558" r:id="rId6"/>
    <p:sldId id="554" r:id="rId7"/>
    <p:sldId id="545" r:id="rId8"/>
    <p:sldId id="546" r:id="rId9"/>
    <p:sldId id="547" r:id="rId10"/>
    <p:sldId id="548" r:id="rId11"/>
    <p:sldId id="549" r:id="rId12"/>
    <p:sldId id="550" r:id="rId13"/>
    <p:sldId id="551" r:id="rId14"/>
    <p:sldId id="552" r:id="rId15"/>
    <p:sldId id="553" r:id="rId16"/>
    <p:sldId id="544" r:id="rId17"/>
    <p:sldId id="520" r:id="rId18"/>
    <p:sldId id="521" r:id="rId19"/>
    <p:sldId id="522" r:id="rId20"/>
    <p:sldId id="523" r:id="rId21"/>
    <p:sldId id="527" r:id="rId22"/>
    <p:sldId id="528" r:id="rId23"/>
    <p:sldId id="529" r:id="rId24"/>
    <p:sldId id="556" r:id="rId25"/>
    <p:sldId id="530" r:id="rId26"/>
    <p:sldId id="539" r:id="rId27"/>
    <p:sldId id="540" r:id="rId28"/>
    <p:sldId id="541" r:id="rId29"/>
    <p:sldId id="531" r:id="rId30"/>
    <p:sldId id="532" r:id="rId31"/>
    <p:sldId id="533" r:id="rId32"/>
    <p:sldId id="534" r:id="rId33"/>
    <p:sldId id="535" r:id="rId34"/>
    <p:sldId id="536" r:id="rId35"/>
    <p:sldId id="537" r:id="rId36"/>
    <p:sldId id="538" r:id="rId37"/>
    <p:sldId id="542" r:id="rId38"/>
    <p:sldId id="555" r:id="rId39"/>
    <p:sldId id="543" r:id="rId40"/>
  </p:sldIdLst>
  <p:sldSz cx="9144000" cy="6858000" type="screen4x3"/>
  <p:notesSz cx="6858000" cy="9144000"/>
  <p:defaultTextStyle>
    <a:defPPr>
      <a:defRPr lang="en-GB"/>
    </a:defPPr>
    <a:lvl1pPr algn="l" defTabSz="457200" rtl="0" fontAlgn="base">
      <a:spcBef>
        <a:spcPct val="0"/>
      </a:spcBef>
      <a:spcAft>
        <a:spcPct val="0"/>
      </a:spcAft>
      <a:defRPr kern="1200">
        <a:solidFill>
          <a:schemeClr val="bg1"/>
        </a:solidFill>
        <a:latin typeface="Arial" charset="0"/>
        <a:ea typeface="+mn-ea"/>
        <a:cs typeface="Arial" charset="0"/>
      </a:defRPr>
    </a:lvl1pPr>
    <a:lvl2pPr marL="742950" indent="-285750" algn="l" defTabSz="457200" rtl="0" fontAlgn="base">
      <a:spcBef>
        <a:spcPct val="0"/>
      </a:spcBef>
      <a:spcAft>
        <a:spcPct val="0"/>
      </a:spcAft>
      <a:defRPr kern="1200">
        <a:solidFill>
          <a:schemeClr val="bg1"/>
        </a:solidFill>
        <a:latin typeface="Arial" charset="0"/>
        <a:ea typeface="+mn-ea"/>
        <a:cs typeface="Arial" charset="0"/>
      </a:defRPr>
    </a:lvl2pPr>
    <a:lvl3pPr marL="1143000" indent="-228600" algn="l" defTabSz="457200" rtl="0" fontAlgn="base">
      <a:spcBef>
        <a:spcPct val="0"/>
      </a:spcBef>
      <a:spcAft>
        <a:spcPct val="0"/>
      </a:spcAft>
      <a:defRPr kern="1200">
        <a:solidFill>
          <a:schemeClr val="bg1"/>
        </a:solidFill>
        <a:latin typeface="Arial" charset="0"/>
        <a:ea typeface="+mn-ea"/>
        <a:cs typeface="Arial" charset="0"/>
      </a:defRPr>
    </a:lvl3pPr>
    <a:lvl4pPr marL="1600200" indent="-228600" algn="l" defTabSz="457200" rtl="0" fontAlgn="base">
      <a:spcBef>
        <a:spcPct val="0"/>
      </a:spcBef>
      <a:spcAft>
        <a:spcPct val="0"/>
      </a:spcAft>
      <a:defRPr kern="1200">
        <a:solidFill>
          <a:schemeClr val="bg1"/>
        </a:solidFill>
        <a:latin typeface="Arial" charset="0"/>
        <a:ea typeface="+mn-ea"/>
        <a:cs typeface="Arial" charset="0"/>
      </a:defRPr>
    </a:lvl4pPr>
    <a:lvl5pPr marL="2057400" indent="-228600" algn="l" defTabSz="457200" rtl="0" fontAlgn="base">
      <a:spcBef>
        <a:spcPct val="0"/>
      </a:spcBef>
      <a:spcAft>
        <a:spcPct val="0"/>
      </a:spcAft>
      <a:defRPr kern="1200">
        <a:solidFill>
          <a:schemeClr val="bg1"/>
        </a:solidFill>
        <a:latin typeface="Arial" charset="0"/>
        <a:ea typeface="+mn-ea"/>
        <a:cs typeface="Arial" charset="0"/>
      </a:defRPr>
    </a:lvl5pPr>
    <a:lvl6pPr marL="2286000" algn="l" defTabSz="914400" rtl="0" eaLnBrk="1" latinLnBrk="0" hangingPunct="1">
      <a:defRPr kern="1200">
        <a:solidFill>
          <a:schemeClr val="bg1"/>
        </a:solidFill>
        <a:latin typeface="Arial" charset="0"/>
        <a:ea typeface="+mn-ea"/>
        <a:cs typeface="Arial" charset="0"/>
      </a:defRPr>
    </a:lvl6pPr>
    <a:lvl7pPr marL="2743200" algn="l" defTabSz="914400" rtl="0" eaLnBrk="1" latinLnBrk="0" hangingPunct="1">
      <a:defRPr kern="1200">
        <a:solidFill>
          <a:schemeClr val="bg1"/>
        </a:solidFill>
        <a:latin typeface="Arial" charset="0"/>
        <a:ea typeface="+mn-ea"/>
        <a:cs typeface="Arial" charset="0"/>
      </a:defRPr>
    </a:lvl7pPr>
    <a:lvl8pPr marL="3200400" algn="l" defTabSz="914400" rtl="0" eaLnBrk="1" latinLnBrk="0" hangingPunct="1">
      <a:defRPr kern="1200">
        <a:solidFill>
          <a:schemeClr val="bg1"/>
        </a:solidFill>
        <a:latin typeface="Arial" charset="0"/>
        <a:ea typeface="+mn-ea"/>
        <a:cs typeface="Arial" charset="0"/>
      </a:defRPr>
    </a:lvl8pPr>
    <a:lvl9pPr marL="3657600" algn="l" defTabSz="914400" rtl="0" eaLnBrk="1" latinLnBrk="0" hangingPunct="1">
      <a:defRPr kern="1200">
        <a:solidFill>
          <a:schemeClr val="bg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C0480"/>
    <a:srgbClr val="FF0000"/>
    <a:srgbClr val="EA3F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089" autoAdjust="0"/>
  </p:normalViewPr>
  <p:slideViewPr>
    <p:cSldViewPr>
      <p:cViewPr varScale="1">
        <p:scale>
          <a:sx n="67" d="100"/>
          <a:sy n="67" d="100"/>
        </p:scale>
        <p:origin x="1854" y="78"/>
      </p:cViewPr>
      <p:guideLst>
        <p:guide orient="horz" pos="2160"/>
        <p:guide pos="2880"/>
      </p:guideLst>
    </p:cSldViewPr>
  </p:slideViewPr>
  <p:outlineViewPr>
    <p:cViewPr varScale="1">
      <p:scale>
        <a:sx n="170" d="200"/>
        <a:sy n="170" d="200"/>
      </p:scale>
      <p:origin x="0" y="5754"/>
    </p:cViewPr>
  </p:outlineViewPr>
  <p:notesTextViewPr>
    <p:cViewPr>
      <p:scale>
        <a:sx n="100" d="100"/>
        <a:sy n="100" d="100"/>
      </p:scale>
      <p:origin x="0" y="0"/>
    </p:cViewPr>
  </p:notesTextViewPr>
  <p:sorterViewPr>
    <p:cViewPr>
      <p:scale>
        <a:sx n="100" d="100"/>
        <a:sy n="100" d="100"/>
      </p:scale>
      <p:origin x="0" y="-984"/>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899"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0" name="AutoShape 3"/>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1" name="AutoShape 4"/>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2" name="AutoShape 5"/>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3" name="AutoShape 6"/>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4" name="AutoShape 7"/>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5" name="AutoShape 8"/>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6" name="AutoShape 9"/>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7" name="AutoShape 10"/>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8" name="AutoShape 1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09" name="AutoShape 1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10" name="Text Box 13"/>
          <p:cNvSpPr txBox="1">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11" name="Text Box 14"/>
          <p:cNvSpPr txBox="1">
            <a:spLocks noChangeArrowheads="1"/>
          </p:cNvSpPr>
          <p:nvPr/>
        </p:nvSpPr>
        <p:spPr bwMode="auto">
          <a:xfrm>
            <a:off x="3884613" y="0"/>
            <a:ext cx="2967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80912" name="Rectangle 15"/>
          <p:cNvSpPr>
            <a:spLocks noGrp="1" noRot="1" noChangeAspect="1" noChangeArrowheads="1"/>
          </p:cNvSpPr>
          <p:nvPr>
            <p:ph type="sldImg"/>
          </p:nvPr>
        </p:nvSpPr>
        <p:spPr bwMode="auto">
          <a:xfrm>
            <a:off x="1143000" y="685800"/>
            <a:ext cx="4552950" cy="34099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4" name="Rectangle 16"/>
          <p:cNvSpPr>
            <a:spLocks noGrp="1" noChangeArrowheads="1"/>
          </p:cNvSpPr>
          <p:nvPr>
            <p:ph type="body"/>
          </p:nvPr>
        </p:nvSpPr>
        <p:spPr bwMode="auto">
          <a:xfrm>
            <a:off x="685800" y="4343400"/>
            <a:ext cx="5467350" cy="4095750"/>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80914" name="Text Box 17"/>
          <p:cNvSpPr txBox="1">
            <a:spLocks noChangeArrowheads="1"/>
          </p:cNvSpPr>
          <p:nvPr/>
        </p:nvSpPr>
        <p:spPr bwMode="auto">
          <a:xfrm>
            <a:off x="0" y="8683625"/>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0" hangingPunct="0">
              <a:buClr>
                <a:srgbClr val="000000"/>
              </a:buClr>
              <a:buSzPct val="100000"/>
              <a:buFont typeface="Times New Roman" pitchFamily="18" charset="0"/>
              <a:buNone/>
            </a:pPr>
            <a:endParaRPr lang="en-US"/>
          </a:p>
        </p:txBody>
      </p:sp>
      <p:sp>
        <p:nvSpPr>
          <p:cNvPr id="2066" name="Rectangle 18"/>
          <p:cNvSpPr>
            <a:spLocks noGrp="1" noChangeArrowheads="1"/>
          </p:cNvSpPr>
          <p:nvPr>
            <p:ph type="sldNum"/>
          </p:nvPr>
        </p:nvSpPr>
        <p:spPr bwMode="auto">
          <a:xfrm>
            <a:off x="3884613" y="8685213"/>
            <a:ext cx="2952750" cy="43815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0" hangingPunct="0">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cs typeface="Arial Unicode MS" pitchFamily="32" charset="0"/>
              </a:defRPr>
            </a:lvl1pPr>
          </a:lstStyle>
          <a:p>
            <a:pPr>
              <a:defRPr/>
            </a:pPr>
            <a:fld id="{B31AC8A3-046C-4A1A-993D-2A3E7DC85E63}" type="slidenum">
              <a:rPr lang="en-US"/>
              <a:pPr>
                <a:defRPr/>
              </a:pPr>
              <a:t>‹#›</a:t>
            </a:fld>
            <a:endParaRPr lang="en-US"/>
          </a:p>
        </p:txBody>
      </p:sp>
    </p:spTree>
    <p:extLst>
      <p:ext uri="{BB962C8B-B14F-4D97-AF65-F5344CB8AC3E}">
        <p14:creationId xmlns:p14="http://schemas.microsoft.com/office/powerpoint/2010/main" val="265008607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hasCustomPrompt="1"/>
          </p:nvPr>
        </p:nvSpPr>
        <p:spPr>
          <a:xfrm>
            <a:off x="2514600" y="5410200"/>
            <a:ext cx="6019800" cy="533400"/>
          </a:xfrm>
          <a:prstGeom prst="rect">
            <a:avLst/>
          </a:prstGeo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a:prstGeom prst="rect">
            <a:avLst/>
          </a:prstGeo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pic>
        <p:nvPicPr>
          <p:cNvPr id="13" name="Picture 12" descr="BITS_university_logo_whitevert.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sp>
        <p:nvSpPr>
          <p:cNvPr id="14" name="TextBox 13"/>
          <p:cNvSpPr txBox="1"/>
          <p:nvPr userDrawn="1"/>
        </p:nvSpPr>
        <p:spPr>
          <a:xfrm>
            <a:off x="-76200" y="5257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6" name="TextBox 15"/>
          <p:cNvSpPr txBox="1"/>
          <p:nvPr userDrawn="1"/>
        </p:nvSpPr>
        <p:spPr>
          <a:xfrm>
            <a:off x="152400" y="5666601"/>
            <a:ext cx="1905000" cy="276999"/>
          </a:xfrm>
          <a:prstGeom prst="rect">
            <a:avLst/>
          </a:prstGeom>
          <a:noFill/>
        </p:spPr>
        <p:txBody>
          <a:bodyPr wrap="square" rtlCol="0">
            <a:spAutoFit/>
          </a:bodyPr>
          <a:lstStyle/>
          <a:p>
            <a:pPr algn="l"/>
            <a:r>
              <a:rPr lang="en-US" sz="1200" spc="0" dirty="0">
                <a:solidFill>
                  <a:srgbClr val="FFFFFF"/>
                </a:solidFill>
                <a:latin typeface="Arial"/>
                <a:cs typeface="Arial"/>
              </a:rPr>
              <a:t>Dubai </a:t>
            </a:r>
            <a:r>
              <a:rPr lang="en-US" sz="1200" spc="0" baseline="0" dirty="0">
                <a:solidFill>
                  <a:srgbClr val="FFFFFF"/>
                </a:solidFill>
                <a:latin typeface="Arial"/>
                <a:cs typeface="Arial"/>
              </a:rPr>
              <a:t>Campus</a:t>
            </a:r>
            <a:endParaRPr lang="en-US" sz="1200" spc="0" dirty="0">
              <a:solidFill>
                <a:srgbClr val="FFFFFF"/>
              </a:solidFill>
              <a:latin typeface="Arial"/>
              <a:cs typeface="Arial"/>
            </a:endParaRPr>
          </a:p>
        </p:txBody>
      </p:sp>
    </p:spTree>
    <p:extLst>
      <p:ext uri="{BB962C8B-B14F-4D97-AF65-F5344CB8AC3E}">
        <p14:creationId xmlns:p14="http://schemas.microsoft.com/office/powerpoint/2010/main" val="264326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272C-F449-4B0D-9921-721C7A0EF117}"/>
              </a:ext>
            </a:extLst>
          </p:cNvPr>
          <p:cNvSpPr>
            <a:spLocks noGrp="1"/>
          </p:cNvSpPr>
          <p:nvPr>
            <p:ph type="title"/>
          </p:nvPr>
        </p:nvSpPr>
        <p:spPr>
          <a:xfrm>
            <a:off x="121920" y="152400"/>
            <a:ext cx="8763000" cy="609600"/>
          </a:xfrm>
          <a:prstGeom prst="rect">
            <a:avLst/>
          </a:prstGeom>
        </p:spPr>
        <p:txBody>
          <a:bodyPr>
            <a:normAutofit/>
          </a:bodyPr>
          <a:lstStyle>
            <a:lvl1pPr algn="ctr">
              <a:defRPr sz="3800" b="1">
                <a:solidFill>
                  <a:srgbClr val="FC0480"/>
                </a:solidFill>
                <a:latin typeface="Arial" panose="020B0604020202020204" pitchFamily="34" charset="0"/>
                <a:cs typeface="Arial" panose="020B0604020202020204" pitchFamily="34" charset="0"/>
              </a:defRPr>
            </a:lvl1pPr>
          </a:lstStyle>
          <a:p>
            <a:r>
              <a:rPr lang="en-US" dirty="0"/>
              <a:t>Click to edit Master title style</a:t>
            </a:r>
            <a:endParaRPr lang="en-AE" dirty="0"/>
          </a:p>
        </p:txBody>
      </p:sp>
      <p:sp>
        <p:nvSpPr>
          <p:cNvPr id="3" name="Content Placeholder 2">
            <a:extLst>
              <a:ext uri="{FF2B5EF4-FFF2-40B4-BE49-F238E27FC236}">
                <a16:creationId xmlns:a16="http://schemas.microsoft.com/office/drawing/2014/main" id="{A7164647-5745-4E35-9C2E-E5F6A5B5917B}"/>
              </a:ext>
            </a:extLst>
          </p:cNvPr>
          <p:cNvSpPr>
            <a:spLocks noGrp="1"/>
          </p:cNvSpPr>
          <p:nvPr>
            <p:ph idx="1"/>
          </p:nvPr>
        </p:nvSpPr>
        <p:spPr>
          <a:xfrm>
            <a:off x="152400" y="1149890"/>
            <a:ext cx="8763000" cy="5022310"/>
          </a:xfrm>
          <a:prstGeom prst="rect">
            <a:avLst/>
          </a:prstGeom>
        </p:spPr>
        <p:txBody>
          <a:bodyPr/>
          <a:lstStyle>
            <a:lvl1pPr marL="228600" indent="-228600" algn="just">
              <a:spcBef>
                <a:spcPts val="600"/>
              </a:spcBef>
              <a:spcAft>
                <a:spcPts val="600"/>
              </a:spcAft>
              <a:buFont typeface="Wingdings" panose="05000000000000000000" pitchFamily="2" charset="2"/>
              <a:buChar char="ü"/>
              <a:defRPr sz="2400">
                <a:solidFill>
                  <a:schemeClr val="accent1">
                    <a:lumMod val="50000"/>
                  </a:schemeClr>
                </a:solidFill>
                <a:latin typeface="Arial" panose="020B0604020202020204" pitchFamily="34" charset="0"/>
                <a:cs typeface="Arial" panose="020B0604020202020204" pitchFamily="34" charset="0"/>
              </a:defRPr>
            </a:lvl1pPr>
            <a:lvl2pPr marL="685800" indent="-228600" algn="just">
              <a:spcBef>
                <a:spcPts val="600"/>
              </a:spcBef>
              <a:spcAft>
                <a:spcPts val="600"/>
              </a:spcAft>
              <a:buFont typeface="Wingdings" panose="05000000000000000000" pitchFamily="2" charset="2"/>
              <a:buChar char="ü"/>
              <a:defRPr sz="2200">
                <a:solidFill>
                  <a:schemeClr val="accent1">
                    <a:lumMod val="50000"/>
                  </a:schemeClr>
                </a:solidFill>
                <a:latin typeface="Arial" panose="020B0604020202020204" pitchFamily="34" charset="0"/>
                <a:cs typeface="Arial" panose="020B0604020202020204" pitchFamily="34" charset="0"/>
              </a:defRPr>
            </a:lvl2pPr>
            <a:lvl3pPr marL="1143000" indent="-228600" algn="just">
              <a:spcBef>
                <a:spcPts val="600"/>
              </a:spcBef>
              <a:spcAft>
                <a:spcPts val="600"/>
              </a:spcAft>
              <a:buFont typeface="Wingdings" panose="05000000000000000000" pitchFamily="2" charset="2"/>
              <a:buChar char="ü"/>
              <a:defRPr>
                <a:solidFill>
                  <a:schemeClr val="accent1">
                    <a:lumMod val="50000"/>
                  </a:schemeClr>
                </a:solidFill>
                <a:latin typeface="Arial" panose="020B0604020202020204" pitchFamily="34" charset="0"/>
                <a:cs typeface="Arial" panose="020B0604020202020204" pitchFamily="34" charset="0"/>
              </a:defRPr>
            </a:lvl3pPr>
            <a:lvl4pPr marL="1600200" indent="-228600" algn="just">
              <a:spcBef>
                <a:spcPts val="600"/>
              </a:spcBef>
              <a:spcAft>
                <a:spcPts val="600"/>
              </a:spcAft>
              <a:buFont typeface="Wingdings" panose="05000000000000000000" pitchFamily="2" charset="2"/>
              <a:buChar char="ü"/>
              <a:defRPr>
                <a:solidFill>
                  <a:schemeClr val="accent1">
                    <a:lumMod val="50000"/>
                  </a:schemeClr>
                </a:solidFill>
                <a:latin typeface="Arial" panose="020B0604020202020204" pitchFamily="34" charset="0"/>
                <a:cs typeface="Arial" panose="020B0604020202020204" pitchFamily="34" charset="0"/>
              </a:defRPr>
            </a:lvl4pPr>
            <a:lvl5pPr marL="2057400" indent="-228600" algn="just">
              <a:spcBef>
                <a:spcPts val="600"/>
              </a:spcBef>
              <a:spcAft>
                <a:spcPts val="600"/>
              </a:spcAft>
              <a:buFont typeface="Wingdings" panose="05000000000000000000" pitchFamily="2" charset="2"/>
              <a:buChar char="ü"/>
              <a:defRPr>
                <a:solidFill>
                  <a:schemeClr val="accent1">
                    <a:lumMod val="50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E" dirty="0"/>
          </a:p>
        </p:txBody>
      </p:sp>
      <p:grpSp>
        <p:nvGrpSpPr>
          <p:cNvPr id="7" name="Group 6">
            <a:extLst>
              <a:ext uri="{FF2B5EF4-FFF2-40B4-BE49-F238E27FC236}">
                <a16:creationId xmlns:a16="http://schemas.microsoft.com/office/drawing/2014/main" id="{6B95E480-3E11-452E-A4E7-B8EF21E81EAB}"/>
              </a:ext>
            </a:extLst>
          </p:cNvPr>
          <p:cNvGrpSpPr/>
          <p:nvPr userDrawn="1"/>
        </p:nvGrpSpPr>
        <p:grpSpPr>
          <a:xfrm>
            <a:off x="19639" y="6176580"/>
            <a:ext cx="9124361" cy="676867"/>
            <a:chOff x="0" y="-18284"/>
            <a:chExt cx="9124361" cy="676867"/>
          </a:xfrm>
        </p:grpSpPr>
        <p:pic>
          <p:nvPicPr>
            <p:cNvPr id="8" name="Picture 7" descr="Picture 7.png">
              <a:extLst>
                <a:ext uri="{FF2B5EF4-FFF2-40B4-BE49-F238E27FC236}">
                  <a16:creationId xmlns:a16="http://schemas.microsoft.com/office/drawing/2014/main" id="{5C8F0C19-B792-4903-8D18-354D52880AD7}"/>
                </a:ext>
              </a:extLst>
            </p:cNvPr>
            <p:cNvPicPr>
              <a:picLocks noChangeAspect="1"/>
            </p:cNvPicPr>
            <p:nvPr userDrawn="1"/>
          </p:nvPicPr>
          <p:blipFill>
            <a:blip r:embed="rId2" cstate="print"/>
            <a:srcRect l="1923" b="5336"/>
            <a:stretch>
              <a:fillRect/>
            </a:stretch>
          </p:blipFill>
          <p:spPr>
            <a:xfrm>
              <a:off x="7010400" y="-18284"/>
              <a:ext cx="2113961" cy="667672"/>
            </a:xfrm>
            <a:prstGeom prst="rect">
              <a:avLst/>
            </a:prstGeom>
          </p:spPr>
        </p:pic>
        <p:pic>
          <p:nvPicPr>
            <p:cNvPr id="17" name="Picture 12">
              <a:extLst>
                <a:ext uri="{FF2B5EF4-FFF2-40B4-BE49-F238E27FC236}">
                  <a16:creationId xmlns:a16="http://schemas.microsoft.com/office/drawing/2014/main" id="{8C9179E4-404F-42F7-854E-C124D1124D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2424"/>
            <a:stretch/>
          </p:blipFill>
          <p:spPr bwMode="auto">
            <a:xfrm>
              <a:off x="0" y="-503"/>
              <a:ext cx="2209800" cy="65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91E7461C-ED29-44B4-AD30-C27ED7494CE1}"/>
              </a:ext>
            </a:extLst>
          </p:cNvPr>
          <p:cNvGrpSpPr/>
          <p:nvPr userDrawn="1"/>
        </p:nvGrpSpPr>
        <p:grpSpPr>
          <a:xfrm>
            <a:off x="28876" y="846351"/>
            <a:ext cx="9144000" cy="144249"/>
            <a:chOff x="1905000" y="6553200"/>
            <a:chExt cx="7010400" cy="45719"/>
          </a:xfrm>
        </p:grpSpPr>
        <p:sp>
          <p:nvSpPr>
            <p:cNvPr id="14" name="Rectangle 13">
              <a:extLst>
                <a:ext uri="{FF2B5EF4-FFF2-40B4-BE49-F238E27FC236}">
                  <a16:creationId xmlns:a16="http://schemas.microsoft.com/office/drawing/2014/main" id="{FCDFAE31-E78F-4330-94A7-6DC82CE1807E}"/>
                </a:ext>
              </a:extLst>
            </p:cNvPr>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0DFA48-D005-4A94-820B-5E1F5B3796A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5FB3DD-6C02-4ABA-9E4F-1BBE50699A3D}"/>
                </a:ext>
              </a:extLst>
            </p:cNvPr>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6DEC4F1-24A5-4065-B297-5C1F58D0FDA8}"/>
              </a:ext>
            </a:extLst>
          </p:cNvPr>
          <p:cNvSpPr/>
          <p:nvPr userDrawn="1"/>
        </p:nvSpPr>
        <p:spPr>
          <a:xfrm>
            <a:off x="2229439" y="6575510"/>
            <a:ext cx="4800600" cy="282490"/>
          </a:xfrm>
          <a:prstGeom prst="rect">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 name="Slide Number Placeholder 5">
            <a:extLst>
              <a:ext uri="{FF2B5EF4-FFF2-40B4-BE49-F238E27FC236}">
                <a16:creationId xmlns:a16="http://schemas.microsoft.com/office/drawing/2014/main" id="{10325302-1331-4C92-BC45-D1DAB7CC9FDC}"/>
              </a:ext>
            </a:extLst>
          </p:cNvPr>
          <p:cNvSpPr>
            <a:spLocks noGrp="1"/>
          </p:cNvSpPr>
          <p:nvPr>
            <p:ph type="sldNum" sz="quarter" idx="12"/>
          </p:nvPr>
        </p:nvSpPr>
        <p:spPr>
          <a:xfrm>
            <a:off x="3657600" y="6534192"/>
            <a:ext cx="2057400" cy="365125"/>
          </a:xfrm>
          <a:prstGeom prst="rect">
            <a:avLst/>
          </a:prstGeom>
        </p:spPr>
        <p:txBody>
          <a:bodyPr/>
          <a:lstStyle>
            <a:lvl1pPr algn="ctr">
              <a:defRPr b="1">
                <a:solidFill>
                  <a:schemeClr val="bg1"/>
                </a:solidFill>
              </a:defRPr>
            </a:lvl1pPr>
          </a:lstStyle>
          <a:p>
            <a:fld id="{6C282FC8-E50D-4F99-88F8-A015DD78D4D7}" type="slidenum">
              <a:rPr lang="en-AE" smtClean="0"/>
              <a:pPr/>
              <a:t>‹#›</a:t>
            </a:fld>
            <a:endParaRPr lang="en-AE"/>
          </a:p>
        </p:txBody>
      </p:sp>
    </p:spTree>
    <p:extLst>
      <p:ext uri="{BB962C8B-B14F-4D97-AF65-F5344CB8AC3E}">
        <p14:creationId xmlns:p14="http://schemas.microsoft.com/office/powerpoint/2010/main" val="77382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9B90AEDB-8EEE-8C43-98B3-FF951F2481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BA54CED-9ED9-A84A-B759-0BD66B0D7383}"/>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a:extLst>
              <a:ext uri="{FF2B5EF4-FFF2-40B4-BE49-F238E27FC236}">
                <a16:creationId xmlns:a16="http://schemas.microsoft.com/office/drawing/2014/main" id="{1464E061-4DEC-A540-B007-D0F628A379A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D1E4400-BA97-494E-9B52-44C9699A8F4E}"/>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BB2F221-EB49-C841-B624-7F58EA634B3A}"/>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73F6ACB-26A1-2C49-9A16-DF981CBDBD4D}"/>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a:extLst>
              <a:ext uri="{FF2B5EF4-FFF2-40B4-BE49-F238E27FC236}">
                <a16:creationId xmlns:a16="http://schemas.microsoft.com/office/drawing/2014/main" id="{0D30C738-F442-7741-B840-328AFFD00540}"/>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5915A5DF-14F4-5349-A70B-2447CF6630FE}"/>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Dubai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52790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C4D2EC-0366-4EC2-A096-8929F239034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E"/>
          </a:p>
        </p:txBody>
      </p:sp>
      <p:sp>
        <p:nvSpPr>
          <p:cNvPr id="5" name="Footer Placeholder 4">
            <a:extLst>
              <a:ext uri="{FF2B5EF4-FFF2-40B4-BE49-F238E27FC236}">
                <a16:creationId xmlns:a16="http://schemas.microsoft.com/office/drawing/2014/main" id="{4FAEA981-074D-42D0-A301-271A37BCFB7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9B3E7851-460E-4E9B-81D5-7AF2957A0D1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82FC8-E50D-4F99-88F8-A015DD78D4D7}" type="slidenum">
              <a:rPr lang="en-AE" smtClean="0"/>
              <a:t>‹#›</a:t>
            </a:fld>
            <a:endParaRPr lang="en-AE"/>
          </a:p>
        </p:txBody>
      </p:sp>
    </p:spTree>
    <p:extLst>
      <p:ext uri="{BB962C8B-B14F-4D97-AF65-F5344CB8AC3E}">
        <p14:creationId xmlns:p14="http://schemas.microsoft.com/office/powerpoint/2010/main" val="4153360130"/>
      </p:ext>
    </p:extLst>
  </p:cSld>
  <p:clrMap bg1="lt1" tx1="dk1" bg2="lt2" tx2="dk2" accent1="accent1" accent2="accent2" accent3="accent3" accent4="accent4" accent5="accent5" accent6="accent6" hlink="hlink" folHlink="folHlink"/>
  <p:sldLayoutIdLst>
    <p:sldLayoutId id="2147484982" r:id="rId1"/>
    <p:sldLayoutId id="2147484972" r:id="rId2"/>
    <p:sldLayoutId id="214748498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CCA982-6CF1-4EB0-9018-B7168B3D8FBB}"/>
              </a:ext>
            </a:extLst>
          </p:cNvPr>
          <p:cNvSpPr>
            <a:spLocks noGrp="1"/>
          </p:cNvSpPr>
          <p:nvPr>
            <p:ph sz="quarter" idx="13"/>
          </p:nvPr>
        </p:nvSpPr>
        <p:spPr>
          <a:xfrm>
            <a:off x="2514600" y="4800600"/>
            <a:ext cx="6019800" cy="1143000"/>
          </a:xfrm>
        </p:spPr>
        <p:txBody>
          <a:bodyPr/>
          <a:lstStyle/>
          <a:p>
            <a:r>
              <a:rPr lang="en-US" sz="2500" b="1" dirty="0">
                <a:latin typeface="Arial" panose="020B0604020202020204" pitchFamily="34" charset="0"/>
                <a:cs typeface="Arial" panose="020B0604020202020204" pitchFamily="34" charset="0"/>
              </a:rPr>
              <a:t>Introduction to Compilers and Phases</a:t>
            </a:r>
          </a:p>
          <a:p>
            <a:endParaRPr lang="en-US" sz="2500" b="1" dirty="0">
              <a:latin typeface="Arial" panose="020B0604020202020204" pitchFamily="34" charset="0"/>
              <a:cs typeface="Arial" panose="020B0604020202020204" pitchFamily="34" charset="0"/>
            </a:endParaRPr>
          </a:p>
          <a:p>
            <a:r>
              <a:rPr lang="en-US" sz="2000" b="1" dirty="0">
                <a:solidFill>
                  <a:srgbClr val="FFFF00"/>
                </a:solidFill>
                <a:latin typeface="Arial" panose="020B0604020202020204" pitchFamily="34" charset="0"/>
                <a:cs typeface="Arial" panose="020B0604020202020204" pitchFamily="34" charset="0"/>
              </a:rPr>
              <a:t>Dr. R. Elakkiya, AP/CS</a:t>
            </a:r>
          </a:p>
        </p:txBody>
      </p:sp>
      <p:sp>
        <p:nvSpPr>
          <p:cNvPr id="3" name="Title 2">
            <a:extLst>
              <a:ext uri="{FF2B5EF4-FFF2-40B4-BE49-F238E27FC236}">
                <a16:creationId xmlns:a16="http://schemas.microsoft.com/office/drawing/2014/main" id="{2A260395-EADD-4268-B2DF-1B73642A80AC}"/>
              </a:ext>
            </a:extLst>
          </p:cNvPr>
          <p:cNvSpPr>
            <a:spLocks noGrp="1"/>
          </p:cNvSpPr>
          <p:nvPr>
            <p:ph type="title"/>
          </p:nvPr>
        </p:nvSpPr>
        <p:spPr>
          <a:xfrm>
            <a:off x="2514600" y="3810000"/>
            <a:ext cx="6248400" cy="1524000"/>
          </a:xfrm>
        </p:spPr>
        <p:txBody>
          <a:bodyPr/>
          <a:lstStyle/>
          <a:p>
            <a:r>
              <a:rPr lang="en-US" sz="3500" b="1" dirty="0">
                <a:latin typeface="Arial" panose="020B0604020202020204" pitchFamily="34" charset="0"/>
                <a:cs typeface="Arial" panose="020B0604020202020204" pitchFamily="34" charset="0"/>
              </a:rPr>
              <a:t>COMPILER CONSTRUCTION</a:t>
            </a:r>
            <a:br>
              <a:rPr lang="en-US" sz="3500" b="1" dirty="0">
                <a:latin typeface="Arial" panose="020B0604020202020204" pitchFamily="34" charset="0"/>
                <a:cs typeface="Arial" panose="020B0604020202020204" pitchFamily="34" charset="0"/>
              </a:rPr>
            </a:br>
            <a:r>
              <a:rPr lang="en-US" sz="3500" b="1" dirty="0">
                <a:latin typeface="Arial" panose="020B0604020202020204" pitchFamily="34" charset="0"/>
                <a:cs typeface="Arial" panose="020B0604020202020204" pitchFamily="34" charset="0"/>
              </a:rPr>
              <a:t>CS F363</a:t>
            </a:r>
            <a:br>
              <a:rPr lang="en-US" sz="3500" b="1" dirty="0">
                <a:latin typeface="Arial" panose="020B0604020202020204" pitchFamily="34" charset="0"/>
                <a:cs typeface="Arial" panose="020B0604020202020204" pitchFamily="34" charset="0"/>
              </a:rPr>
            </a:br>
            <a:endParaRPr lang="en-AE" sz="3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2131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pic>
        <p:nvPicPr>
          <p:cNvPr id="6" name="Content Placeholder 5">
            <a:extLst>
              <a:ext uri="{FF2B5EF4-FFF2-40B4-BE49-F238E27FC236}">
                <a16:creationId xmlns:a16="http://schemas.microsoft.com/office/drawing/2014/main" id="{1F250EC8-A151-6B47-84C3-97C5229A45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82" t="7459" r="26770" b="6068"/>
          <a:stretch/>
        </p:blipFill>
        <p:spPr>
          <a:xfrm>
            <a:off x="121920" y="1219200"/>
            <a:ext cx="3065780" cy="4343400"/>
          </a:xfrm>
        </p:spPr>
      </p:pic>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10</a:t>
            </a:fld>
            <a:endParaRPr lang="en-AE"/>
          </a:p>
        </p:txBody>
      </p:sp>
      <p:pic>
        <p:nvPicPr>
          <p:cNvPr id="8" name="Picture 7">
            <a:extLst>
              <a:ext uri="{FF2B5EF4-FFF2-40B4-BE49-F238E27FC236}">
                <a16:creationId xmlns:a16="http://schemas.microsoft.com/office/drawing/2014/main" id="{CE5ABD69-70D8-EA47-9535-4BC30BB0C4F7}"/>
              </a:ext>
            </a:extLst>
          </p:cNvPr>
          <p:cNvPicPr>
            <a:picLocks noChangeAspect="1"/>
          </p:cNvPicPr>
          <p:nvPr/>
        </p:nvPicPr>
        <p:blipFill>
          <a:blip r:embed="rId3"/>
          <a:stretch>
            <a:fillRect/>
          </a:stretch>
        </p:blipFill>
        <p:spPr>
          <a:xfrm>
            <a:off x="2590800" y="1257300"/>
            <a:ext cx="6096000" cy="1808544"/>
          </a:xfrm>
          <a:prstGeom prst="rect">
            <a:avLst/>
          </a:prstGeom>
        </p:spPr>
      </p:pic>
      <p:pic>
        <p:nvPicPr>
          <p:cNvPr id="9" name="Picture 8">
            <a:extLst>
              <a:ext uri="{FF2B5EF4-FFF2-40B4-BE49-F238E27FC236}">
                <a16:creationId xmlns:a16="http://schemas.microsoft.com/office/drawing/2014/main" id="{79E9F345-740B-4F44-8AB6-F9CF6D99B3E7}"/>
              </a:ext>
            </a:extLst>
          </p:cNvPr>
          <p:cNvPicPr>
            <a:picLocks noChangeAspect="1"/>
          </p:cNvPicPr>
          <p:nvPr/>
        </p:nvPicPr>
        <p:blipFill>
          <a:blip r:embed="rId4"/>
          <a:stretch>
            <a:fillRect/>
          </a:stretch>
        </p:blipFill>
        <p:spPr>
          <a:xfrm>
            <a:off x="5673090" y="1192530"/>
            <a:ext cx="3408680" cy="2951905"/>
          </a:xfrm>
          <a:prstGeom prst="rect">
            <a:avLst/>
          </a:prstGeom>
        </p:spPr>
      </p:pic>
      <p:sp>
        <p:nvSpPr>
          <p:cNvPr id="10" name="TextBox 9">
            <a:extLst>
              <a:ext uri="{FF2B5EF4-FFF2-40B4-BE49-F238E27FC236}">
                <a16:creationId xmlns:a16="http://schemas.microsoft.com/office/drawing/2014/main" id="{B779A143-5882-714C-864B-084EDA454408}"/>
              </a:ext>
            </a:extLst>
          </p:cNvPr>
          <p:cNvSpPr txBox="1"/>
          <p:nvPr/>
        </p:nvSpPr>
        <p:spPr>
          <a:xfrm>
            <a:off x="7162800" y="2668482"/>
            <a:ext cx="1918970" cy="276999"/>
          </a:xfrm>
          <a:prstGeom prst="rect">
            <a:avLst/>
          </a:prstGeom>
          <a:solidFill>
            <a:schemeClr val="bg1"/>
          </a:solidFill>
        </p:spPr>
        <p:txBody>
          <a:bodyPr wrap="square" rtlCol="0">
            <a:spAutoFit/>
          </a:bodyPr>
          <a:lstStyle/>
          <a:p>
            <a:endParaRPr lang="en-GB" sz="1200" dirty="0"/>
          </a:p>
        </p:txBody>
      </p:sp>
    </p:spTree>
    <p:extLst>
      <p:ext uri="{BB962C8B-B14F-4D97-AF65-F5344CB8AC3E}">
        <p14:creationId xmlns:p14="http://schemas.microsoft.com/office/powerpoint/2010/main" val="265109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2DFCF-2564-BA42-8335-4E64FF1A2678}"/>
              </a:ext>
            </a:extLst>
          </p:cNvPr>
          <p:cNvPicPr>
            <a:picLocks noChangeAspect="1"/>
          </p:cNvPicPr>
          <p:nvPr/>
        </p:nvPicPr>
        <p:blipFill>
          <a:blip r:embed="rId2"/>
          <a:stretch>
            <a:fillRect/>
          </a:stretch>
        </p:blipFill>
        <p:spPr>
          <a:xfrm>
            <a:off x="1097109" y="979400"/>
            <a:ext cx="8046891" cy="4202200"/>
          </a:xfrm>
          <a:prstGeom prst="rect">
            <a:avLst/>
          </a:prstGeom>
        </p:spPr>
      </p:pic>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11</a:t>
            </a:fld>
            <a:endParaRPr lang="en-AE"/>
          </a:p>
        </p:txBody>
      </p:sp>
      <p:sp>
        <p:nvSpPr>
          <p:cNvPr id="10" name="TextBox 9">
            <a:extLst>
              <a:ext uri="{FF2B5EF4-FFF2-40B4-BE49-F238E27FC236}">
                <a16:creationId xmlns:a16="http://schemas.microsoft.com/office/drawing/2014/main" id="{B779A143-5882-714C-864B-084EDA454408}"/>
              </a:ext>
            </a:extLst>
          </p:cNvPr>
          <p:cNvSpPr txBox="1"/>
          <p:nvPr/>
        </p:nvSpPr>
        <p:spPr>
          <a:xfrm>
            <a:off x="7198360" y="3124200"/>
            <a:ext cx="1918970" cy="276999"/>
          </a:xfrm>
          <a:prstGeom prst="rect">
            <a:avLst/>
          </a:prstGeom>
          <a:solidFill>
            <a:schemeClr val="bg1"/>
          </a:solidFill>
        </p:spPr>
        <p:txBody>
          <a:bodyPr wrap="square" rtlCol="0">
            <a:spAutoFit/>
          </a:bodyPr>
          <a:lstStyle/>
          <a:p>
            <a:endParaRPr lang="en-GB" sz="1200" dirty="0"/>
          </a:p>
        </p:txBody>
      </p:sp>
    </p:spTree>
    <p:extLst>
      <p:ext uri="{BB962C8B-B14F-4D97-AF65-F5344CB8AC3E}">
        <p14:creationId xmlns:p14="http://schemas.microsoft.com/office/powerpoint/2010/main" val="330158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2DFCF-2564-BA42-8335-4E64FF1A2678}"/>
              </a:ext>
            </a:extLst>
          </p:cNvPr>
          <p:cNvPicPr>
            <a:picLocks noChangeAspect="1"/>
          </p:cNvPicPr>
          <p:nvPr/>
        </p:nvPicPr>
        <p:blipFill>
          <a:blip r:embed="rId2"/>
          <a:stretch>
            <a:fillRect/>
          </a:stretch>
        </p:blipFill>
        <p:spPr>
          <a:xfrm>
            <a:off x="1097109" y="979400"/>
            <a:ext cx="8046891" cy="4202200"/>
          </a:xfrm>
          <a:prstGeom prst="rect">
            <a:avLst/>
          </a:prstGeom>
        </p:spPr>
      </p:pic>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12</a:t>
            </a:fld>
            <a:endParaRPr lang="en-AE"/>
          </a:p>
        </p:txBody>
      </p:sp>
      <p:sp>
        <p:nvSpPr>
          <p:cNvPr id="10" name="TextBox 9">
            <a:extLst>
              <a:ext uri="{FF2B5EF4-FFF2-40B4-BE49-F238E27FC236}">
                <a16:creationId xmlns:a16="http://schemas.microsoft.com/office/drawing/2014/main" id="{B779A143-5882-714C-864B-084EDA454408}"/>
              </a:ext>
            </a:extLst>
          </p:cNvPr>
          <p:cNvSpPr txBox="1"/>
          <p:nvPr/>
        </p:nvSpPr>
        <p:spPr>
          <a:xfrm>
            <a:off x="7198360" y="3124200"/>
            <a:ext cx="1918970" cy="276999"/>
          </a:xfrm>
          <a:prstGeom prst="rect">
            <a:avLst/>
          </a:prstGeom>
          <a:solidFill>
            <a:schemeClr val="bg1"/>
          </a:solidFill>
        </p:spPr>
        <p:txBody>
          <a:bodyPr wrap="square" rtlCol="0">
            <a:spAutoFit/>
          </a:bodyPr>
          <a:lstStyle/>
          <a:p>
            <a:endParaRPr lang="en-GB" sz="1200" dirty="0"/>
          </a:p>
        </p:txBody>
      </p:sp>
      <p:pic>
        <p:nvPicPr>
          <p:cNvPr id="11" name="Picture 10">
            <a:extLst>
              <a:ext uri="{FF2B5EF4-FFF2-40B4-BE49-F238E27FC236}">
                <a16:creationId xmlns:a16="http://schemas.microsoft.com/office/drawing/2014/main" id="{E5AD7764-3064-1248-A45F-7E89F4FF146B}"/>
              </a:ext>
            </a:extLst>
          </p:cNvPr>
          <p:cNvPicPr>
            <a:picLocks noChangeAspect="1"/>
          </p:cNvPicPr>
          <p:nvPr/>
        </p:nvPicPr>
        <p:blipFill>
          <a:blip r:embed="rId3"/>
          <a:stretch>
            <a:fillRect/>
          </a:stretch>
        </p:blipFill>
        <p:spPr>
          <a:xfrm>
            <a:off x="3505199" y="3124200"/>
            <a:ext cx="1914889" cy="2061210"/>
          </a:xfrm>
          <a:prstGeom prst="rect">
            <a:avLst/>
          </a:prstGeom>
        </p:spPr>
      </p:pic>
    </p:spTree>
    <p:extLst>
      <p:ext uri="{BB962C8B-B14F-4D97-AF65-F5344CB8AC3E}">
        <p14:creationId xmlns:p14="http://schemas.microsoft.com/office/powerpoint/2010/main" val="301371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7F416-0456-5941-95EF-D4D54C43DAD4}"/>
              </a:ext>
            </a:extLst>
          </p:cNvPr>
          <p:cNvPicPr>
            <a:picLocks noChangeAspect="1"/>
          </p:cNvPicPr>
          <p:nvPr/>
        </p:nvPicPr>
        <p:blipFill rotWithShape="1">
          <a:blip r:embed="rId2"/>
          <a:srcRect r="50840" b="49931"/>
          <a:stretch/>
        </p:blipFill>
        <p:spPr>
          <a:xfrm>
            <a:off x="266700" y="1219200"/>
            <a:ext cx="4236720" cy="2438400"/>
          </a:xfrm>
          <a:prstGeom prst="rect">
            <a:avLst/>
          </a:prstGeom>
        </p:spPr>
      </p:pic>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13</a:t>
            </a:fld>
            <a:endParaRPr lang="en-AE"/>
          </a:p>
        </p:txBody>
      </p:sp>
      <p:sp>
        <p:nvSpPr>
          <p:cNvPr id="10" name="TextBox 9">
            <a:extLst>
              <a:ext uri="{FF2B5EF4-FFF2-40B4-BE49-F238E27FC236}">
                <a16:creationId xmlns:a16="http://schemas.microsoft.com/office/drawing/2014/main" id="{B779A143-5882-714C-864B-084EDA454408}"/>
              </a:ext>
            </a:extLst>
          </p:cNvPr>
          <p:cNvSpPr txBox="1"/>
          <p:nvPr/>
        </p:nvSpPr>
        <p:spPr>
          <a:xfrm>
            <a:off x="4503420" y="1645384"/>
            <a:ext cx="1918970" cy="1631216"/>
          </a:xfrm>
          <a:prstGeom prst="rect">
            <a:avLst/>
          </a:prstGeom>
          <a:solidFill>
            <a:schemeClr val="bg1"/>
          </a:solidFill>
        </p:spPr>
        <p:txBody>
          <a:bodyPr wrap="square" rtlCol="0">
            <a:spAutoFit/>
          </a:bodyPr>
          <a:lstStyle/>
          <a:p>
            <a:endParaRPr lang="en-GB" sz="10000" dirty="0"/>
          </a:p>
        </p:txBody>
      </p:sp>
      <p:sp>
        <p:nvSpPr>
          <p:cNvPr id="8" name="TextBox 7">
            <a:extLst>
              <a:ext uri="{FF2B5EF4-FFF2-40B4-BE49-F238E27FC236}">
                <a16:creationId xmlns:a16="http://schemas.microsoft.com/office/drawing/2014/main" id="{A25B8D5E-AD65-E048-AAF7-56FE7826BB1C}"/>
              </a:ext>
            </a:extLst>
          </p:cNvPr>
          <p:cNvSpPr txBox="1"/>
          <p:nvPr/>
        </p:nvSpPr>
        <p:spPr>
          <a:xfrm>
            <a:off x="6734810" y="2460992"/>
            <a:ext cx="1918970" cy="1631216"/>
          </a:xfrm>
          <a:prstGeom prst="rect">
            <a:avLst/>
          </a:prstGeom>
          <a:solidFill>
            <a:schemeClr val="bg1"/>
          </a:solidFill>
        </p:spPr>
        <p:txBody>
          <a:bodyPr wrap="square" rtlCol="0">
            <a:spAutoFit/>
          </a:bodyPr>
          <a:lstStyle/>
          <a:p>
            <a:endParaRPr lang="en-GB" sz="10000" dirty="0"/>
          </a:p>
        </p:txBody>
      </p:sp>
      <p:sp>
        <p:nvSpPr>
          <p:cNvPr id="12" name="TextBox 11">
            <a:extLst>
              <a:ext uri="{FF2B5EF4-FFF2-40B4-BE49-F238E27FC236}">
                <a16:creationId xmlns:a16="http://schemas.microsoft.com/office/drawing/2014/main" id="{022DF29A-2AAE-8A4A-A41A-69CA6041EFAC}"/>
              </a:ext>
            </a:extLst>
          </p:cNvPr>
          <p:cNvSpPr txBox="1"/>
          <p:nvPr/>
        </p:nvSpPr>
        <p:spPr>
          <a:xfrm>
            <a:off x="7086600" y="2460992"/>
            <a:ext cx="1918970" cy="1631216"/>
          </a:xfrm>
          <a:prstGeom prst="rect">
            <a:avLst/>
          </a:prstGeom>
          <a:solidFill>
            <a:schemeClr val="bg1"/>
          </a:solidFill>
        </p:spPr>
        <p:txBody>
          <a:bodyPr wrap="square" rtlCol="0">
            <a:spAutoFit/>
          </a:bodyPr>
          <a:lstStyle/>
          <a:p>
            <a:endParaRPr lang="en-GB" sz="10000" dirty="0"/>
          </a:p>
        </p:txBody>
      </p:sp>
    </p:spTree>
    <p:extLst>
      <p:ext uri="{BB962C8B-B14F-4D97-AF65-F5344CB8AC3E}">
        <p14:creationId xmlns:p14="http://schemas.microsoft.com/office/powerpoint/2010/main" val="279099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7F416-0456-5941-95EF-D4D54C43DAD4}"/>
              </a:ext>
            </a:extLst>
          </p:cNvPr>
          <p:cNvPicPr>
            <a:picLocks noChangeAspect="1"/>
          </p:cNvPicPr>
          <p:nvPr/>
        </p:nvPicPr>
        <p:blipFill>
          <a:blip r:embed="rId2"/>
          <a:stretch>
            <a:fillRect/>
          </a:stretch>
        </p:blipFill>
        <p:spPr>
          <a:xfrm>
            <a:off x="266700" y="1219200"/>
            <a:ext cx="8618220" cy="4870060"/>
          </a:xfrm>
          <a:prstGeom prst="rect">
            <a:avLst/>
          </a:prstGeom>
        </p:spPr>
      </p:pic>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14</a:t>
            </a:fld>
            <a:endParaRPr lang="en-AE"/>
          </a:p>
        </p:txBody>
      </p:sp>
      <p:sp>
        <p:nvSpPr>
          <p:cNvPr id="10" name="TextBox 9">
            <a:extLst>
              <a:ext uri="{FF2B5EF4-FFF2-40B4-BE49-F238E27FC236}">
                <a16:creationId xmlns:a16="http://schemas.microsoft.com/office/drawing/2014/main" id="{B779A143-5882-714C-864B-084EDA454408}"/>
              </a:ext>
            </a:extLst>
          </p:cNvPr>
          <p:cNvSpPr txBox="1"/>
          <p:nvPr/>
        </p:nvSpPr>
        <p:spPr>
          <a:xfrm>
            <a:off x="4503420" y="1645384"/>
            <a:ext cx="1918970" cy="1631216"/>
          </a:xfrm>
          <a:prstGeom prst="rect">
            <a:avLst/>
          </a:prstGeom>
          <a:solidFill>
            <a:schemeClr val="bg1"/>
          </a:solidFill>
        </p:spPr>
        <p:txBody>
          <a:bodyPr wrap="square" rtlCol="0">
            <a:spAutoFit/>
          </a:bodyPr>
          <a:lstStyle/>
          <a:p>
            <a:endParaRPr lang="en-GB" sz="10000" dirty="0"/>
          </a:p>
        </p:txBody>
      </p:sp>
      <p:sp>
        <p:nvSpPr>
          <p:cNvPr id="8" name="TextBox 7">
            <a:extLst>
              <a:ext uri="{FF2B5EF4-FFF2-40B4-BE49-F238E27FC236}">
                <a16:creationId xmlns:a16="http://schemas.microsoft.com/office/drawing/2014/main" id="{A25B8D5E-AD65-E048-AAF7-56FE7826BB1C}"/>
              </a:ext>
            </a:extLst>
          </p:cNvPr>
          <p:cNvSpPr txBox="1"/>
          <p:nvPr/>
        </p:nvSpPr>
        <p:spPr>
          <a:xfrm>
            <a:off x="6734810" y="2460992"/>
            <a:ext cx="1918970" cy="1631216"/>
          </a:xfrm>
          <a:prstGeom prst="rect">
            <a:avLst/>
          </a:prstGeom>
          <a:solidFill>
            <a:schemeClr val="bg1"/>
          </a:solidFill>
        </p:spPr>
        <p:txBody>
          <a:bodyPr wrap="square" rtlCol="0">
            <a:spAutoFit/>
          </a:bodyPr>
          <a:lstStyle/>
          <a:p>
            <a:endParaRPr lang="en-GB" sz="10000" dirty="0"/>
          </a:p>
        </p:txBody>
      </p:sp>
      <p:sp>
        <p:nvSpPr>
          <p:cNvPr id="12" name="TextBox 11">
            <a:extLst>
              <a:ext uri="{FF2B5EF4-FFF2-40B4-BE49-F238E27FC236}">
                <a16:creationId xmlns:a16="http://schemas.microsoft.com/office/drawing/2014/main" id="{022DF29A-2AAE-8A4A-A41A-69CA6041EFAC}"/>
              </a:ext>
            </a:extLst>
          </p:cNvPr>
          <p:cNvSpPr txBox="1"/>
          <p:nvPr/>
        </p:nvSpPr>
        <p:spPr>
          <a:xfrm>
            <a:off x="7086600" y="2460992"/>
            <a:ext cx="1918970" cy="1631216"/>
          </a:xfrm>
          <a:prstGeom prst="rect">
            <a:avLst/>
          </a:prstGeom>
          <a:solidFill>
            <a:schemeClr val="bg1"/>
          </a:solidFill>
        </p:spPr>
        <p:txBody>
          <a:bodyPr wrap="square" rtlCol="0">
            <a:spAutoFit/>
          </a:bodyPr>
          <a:lstStyle/>
          <a:p>
            <a:endParaRPr lang="en-GB" sz="10000" dirty="0"/>
          </a:p>
        </p:txBody>
      </p:sp>
    </p:spTree>
    <p:extLst>
      <p:ext uri="{BB962C8B-B14F-4D97-AF65-F5344CB8AC3E}">
        <p14:creationId xmlns:p14="http://schemas.microsoft.com/office/powerpoint/2010/main" val="256560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15</a:t>
            </a:fld>
            <a:endParaRPr lang="en-AE"/>
          </a:p>
        </p:txBody>
      </p:sp>
      <p:sp>
        <p:nvSpPr>
          <p:cNvPr id="10" name="TextBox 9">
            <a:extLst>
              <a:ext uri="{FF2B5EF4-FFF2-40B4-BE49-F238E27FC236}">
                <a16:creationId xmlns:a16="http://schemas.microsoft.com/office/drawing/2014/main" id="{B779A143-5882-714C-864B-084EDA454408}"/>
              </a:ext>
            </a:extLst>
          </p:cNvPr>
          <p:cNvSpPr txBox="1"/>
          <p:nvPr/>
        </p:nvSpPr>
        <p:spPr>
          <a:xfrm>
            <a:off x="4503420" y="1645384"/>
            <a:ext cx="1918970" cy="1631216"/>
          </a:xfrm>
          <a:prstGeom prst="rect">
            <a:avLst/>
          </a:prstGeom>
          <a:solidFill>
            <a:schemeClr val="bg1"/>
          </a:solidFill>
        </p:spPr>
        <p:txBody>
          <a:bodyPr wrap="square" rtlCol="0">
            <a:spAutoFit/>
          </a:bodyPr>
          <a:lstStyle/>
          <a:p>
            <a:endParaRPr lang="en-GB" sz="10000" dirty="0"/>
          </a:p>
        </p:txBody>
      </p:sp>
      <p:sp>
        <p:nvSpPr>
          <p:cNvPr id="8" name="TextBox 7">
            <a:extLst>
              <a:ext uri="{FF2B5EF4-FFF2-40B4-BE49-F238E27FC236}">
                <a16:creationId xmlns:a16="http://schemas.microsoft.com/office/drawing/2014/main" id="{A25B8D5E-AD65-E048-AAF7-56FE7826BB1C}"/>
              </a:ext>
            </a:extLst>
          </p:cNvPr>
          <p:cNvSpPr txBox="1"/>
          <p:nvPr/>
        </p:nvSpPr>
        <p:spPr>
          <a:xfrm>
            <a:off x="6734810" y="2460992"/>
            <a:ext cx="1918970" cy="1631216"/>
          </a:xfrm>
          <a:prstGeom prst="rect">
            <a:avLst/>
          </a:prstGeom>
          <a:solidFill>
            <a:schemeClr val="bg1"/>
          </a:solidFill>
        </p:spPr>
        <p:txBody>
          <a:bodyPr wrap="square" rtlCol="0">
            <a:spAutoFit/>
          </a:bodyPr>
          <a:lstStyle/>
          <a:p>
            <a:endParaRPr lang="en-GB" sz="10000" dirty="0"/>
          </a:p>
        </p:txBody>
      </p:sp>
      <p:sp>
        <p:nvSpPr>
          <p:cNvPr id="12" name="TextBox 11">
            <a:extLst>
              <a:ext uri="{FF2B5EF4-FFF2-40B4-BE49-F238E27FC236}">
                <a16:creationId xmlns:a16="http://schemas.microsoft.com/office/drawing/2014/main" id="{022DF29A-2AAE-8A4A-A41A-69CA6041EFAC}"/>
              </a:ext>
            </a:extLst>
          </p:cNvPr>
          <p:cNvSpPr txBox="1"/>
          <p:nvPr/>
        </p:nvSpPr>
        <p:spPr>
          <a:xfrm>
            <a:off x="7086600" y="2460992"/>
            <a:ext cx="1918970" cy="1631216"/>
          </a:xfrm>
          <a:prstGeom prst="rect">
            <a:avLst/>
          </a:prstGeom>
          <a:solidFill>
            <a:schemeClr val="bg1"/>
          </a:solidFill>
        </p:spPr>
        <p:txBody>
          <a:bodyPr wrap="square" rtlCol="0">
            <a:spAutoFit/>
          </a:bodyPr>
          <a:lstStyle/>
          <a:p>
            <a:endParaRPr lang="en-GB" sz="10000" dirty="0"/>
          </a:p>
        </p:txBody>
      </p:sp>
      <p:pic>
        <p:nvPicPr>
          <p:cNvPr id="3" name="Picture 2">
            <a:extLst>
              <a:ext uri="{FF2B5EF4-FFF2-40B4-BE49-F238E27FC236}">
                <a16:creationId xmlns:a16="http://schemas.microsoft.com/office/drawing/2014/main" id="{9FF22B50-967F-724F-B404-31ED6D94906C}"/>
              </a:ext>
            </a:extLst>
          </p:cNvPr>
          <p:cNvPicPr>
            <a:picLocks noChangeAspect="1"/>
          </p:cNvPicPr>
          <p:nvPr/>
        </p:nvPicPr>
        <p:blipFill>
          <a:blip r:embed="rId2"/>
          <a:stretch>
            <a:fillRect/>
          </a:stretch>
        </p:blipFill>
        <p:spPr>
          <a:xfrm>
            <a:off x="0" y="1061239"/>
            <a:ext cx="9144000" cy="5211813"/>
          </a:xfrm>
          <a:prstGeom prst="rect">
            <a:avLst/>
          </a:prstGeom>
        </p:spPr>
      </p:pic>
      <p:sp>
        <p:nvSpPr>
          <p:cNvPr id="9" name="TextBox 8">
            <a:extLst>
              <a:ext uri="{FF2B5EF4-FFF2-40B4-BE49-F238E27FC236}">
                <a16:creationId xmlns:a16="http://schemas.microsoft.com/office/drawing/2014/main" id="{AA0F72B4-AACE-D14B-8F0D-A7A9CCAFA1A8}"/>
              </a:ext>
            </a:extLst>
          </p:cNvPr>
          <p:cNvSpPr txBox="1"/>
          <p:nvPr/>
        </p:nvSpPr>
        <p:spPr>
          <a:xfrm>
            <a:off x="6734810" y="3276600"/>
            <a:ext cx="2409190" cy="861774"/>
          </a:xfrm>
          <a:prstGeom prst="rect">
            <a:avLst/>
          </a:prstGeom>
          <a:solidFill>
            <a:schemeClr val="bg1"/>
          </a:solidFill>
        </p:spPr>
        <p:txBody>
          <a:bodyPr wrap="square" rtlCol="0">
            <a:spAutoFit/>
          </a:bodyPr>
          <a:lstStyle/>
          <a:p>
            <a:endParaRPr lang="en-GB" sz="5000" dirty="0"/>
          </a:p>
        </p:txBody>
      </p:sp>
    </p:spTree>
    <p:extLst>
      <p:ext uri="{BB962C8B-B14F-4D97-AF65-F5344CB8AC3E}">
        <p14:creationId xmlns:p14="http://schemas.microsoft.com/office/powerpoint/2010/main" val="267899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lgn="just">
              <a:defRPr/>
            </a:pPr>
            <a:r>
              <a:rPr lang="en-US" dirty="0">
                <a:solidFill>
                  <a:srgbClr val="002060"/>
                </a:solidFill>
              </a:rPr>
              <a:t>What are Compilers?</a:t>
            </a:r>
          </a:p>
          <a:p>
            <a:pPr marL="898207" lvl="1" indent="-342900" algn="just">
              <a:defRPr/>
            </a:pPr>
            <a:r>
              <a:rPr lang="en-US" dirty="0">
                <a:solidFill>
                  <a:srgbClr val="002060"/>
                </a:solidFill>
              </a:rPr>
              <a:t>System software (It is a program!)</a:t>
            </a:r>
          </a:p>
          <a:p>
            <a:pPr marL="898207" lvl="1" indent="-342900" algn="just">
              <a:defRPr/>
            </a:pPr>
            <a:r>
              <a:rPr lang="en-US" dirty="0">
                <a:solidFill>
                  <a:srgbClr val="002060"/>
                </a:solidFill>
              </a:rPr>
              <a:t>Language processor</a:t>
            </a:r>
          </a:p>
          <a:p>
            <a:pPr marL="898207" lvl="1" indent="-342900" algn="just">
              <a:defRPr/>
            </a:pPr>
            <a:r>
              <a:rPr lang="en-US" dirty="0">
                <a:solidFill>
                  <a:srgbClr val="002060"/>
                </a:solidFill>
              </a:rPr>
              <a:t>Translates source program into target program  (i.e.) one representation/high level language program to another representation/low level language program</a:t>
            </a:r>
          </a:p>
          <a:p>
            <a:pPr algn="just"/>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16</a:t>
            </a:fld>
            <a:endParaRPr lang="en-AE"/>
          </a:p>
        </p:txBody>
      </p:sp>
      <p:pic>
        <p:nvPicPr>
          <p:cNvPr id="6" name="Picture 5">
            <a:extLst>
              <a:ext uri="{FF2B5EF4-FFF2-40B4-BE49-F238E27FC236}">
                <a16:creationId xmlns:a16="http://schemas.microsoft.com/office/drawing/2014/main" id="{474281C8-2636-4D0A-8907-5E1C7BE841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12396" y="3429557"/>
            <a:ext cx="2672124" cy="2971243"/>
          </a:xfrm>
          <a:prstGeom prst="rect">
            <a:avLst/>
          </a:prstGeom>
        </p:spPr>
      </p:pic>
    </p:spTree>
    <p:extLst>
      <p:ext uri="{BB962C8B-B14F-4D97-AF65-F5344CB8AC3E}">
        <p14:creationId xmlns:p14="http://schemas.microsoft.com/office/powerpoint/2010/main" val="215522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defRPr/>
            </a:pPr>
            <a:r>
              <a:rPr lang="en-US" dirty="0">
                <a:solidFill>
                  <a:srgbClr val="002060"/>
                </a:solidFill>
              </a:rPr>
              <a:t>Difference between compiler and interpreter</a:t>
            </a:r>
          </a:p>
          <a:p>
            <a:pPr lvl="1">
              <a:defRPr/>
            </a:pPr>
            <a:r>
              <a:rPr lang="en-US" dirty="0">
                <a:solidFill>
                  <a:srgbClr val="002060"/>
                </a:solidFill>
              </a:rPr>
              <a:t>Interpreter</a:t>
            </a:r>
          </a:p>
          <a:p>
            <a:pPr marL="1143000" lvl="3">
              <a:spcBef>
                <a:spcPts val="1000"/>
              </a:spcBef>
              <a:defRPr/>
            </a:pPr>
            <a:r>
              <a:rPr lang="en-US" sz="2200" dirty="0">
                <a:solidFill>
                  <a:srgbClr val="002060"/>
                </a:solidFill>
              </a:rPr>
              <a:t>Does not generate target program</a:t>
            </a:r>
          </a:p>
          <a:p>
            <a:pPr marL="1143000" lvl="3">
              <a:spcBef>
                <a:spcPts val="1000"/>
              </a:spcBef>
              <a:defRPr/>
            </a:pPr>
            <a:r>
              <a:rPr lang="en-US" sz="2200" dirty="0">
                <a:solidFill>
                  <a:srgbClr val="002060"/>
                </a:solidFill>
              </a:rPr>
              <a:t>Execute the operations specified in the source program on inputs supplied by the user</a:t>
            </a:r>
          </a:p>
          <a:p>
            <a:pPr marL="1143000" lvl="3">
              <a:spcBef>
                <a:spcPts val="1000"/>
              </a:spcBef>
              <a:defRPr/>
            </a:pPr>
            <a:r>
              <a:rPr lang="en-US" sz="2200" dirty="0">
                <a:solidFill>
                  <a:srgbClr val="002060"/>
                </a:solidFill>
              </a:rPr>
              <a:t>Give better error diagnostics than a compiler</a:t>
            </a:r>
          </a:p>
          <a:p>
            <a:pPr marL="1143000" lvl="3">
              <a:spcBef>
                <a:spcPts val="1000"/>
              </a:spcBef>
              <a:defRPr/>
            </a:pPr>
            <a:r>
              <a:rPr lang="en-US" sz="2200" dirty="0">
                <a:solidFill>
                  <a:srgbClr val="002060"/>
                </a:solidFill>
              </a:rPr>
              <a:t>Slower than a compiler</a:t>
            </a:r>
          </a:p>
          <a:p>
            <a:pPr algn="just">
              <a:defRPr/>
            </a:pPr>
            <a:endParaRPr lang="en-US" dirty="0">
              <a:solidFill>
                <a:srgbClr val="002060"/>
              </a:solidFill>
            </a:endParaRPr>
          </a:p>
          <a:p>
            <a:pPr algn="just"/>
            <a:endParaRPr lang="en-AE" dirty="0"/>
          </a:p>
        </p:txBody>
      </p:sp>
      <p:sp>
        <p:nvSpPr>
          <p:cNvPr id="5" name="Slide Number Placeholder 4">
            <a:extLst>
              <a:ext uri="{FF2B5EF4-FFF2-40B4-BE49-F238E27FC236}">
                <a16:creationId xmlns:a16="http://schemas.microsoft.com/office/drawing/2014/main" id="{88565E8D-45D3-4DB5-B7AF-5E18AD4911DE}"/>
              </a:ext>
            </a:extLst>
          </p:cNvPr>
          <p:cNvSpPr>
            <a:spLocks noGrp="1"/>
          </p:cNvSpPr>
          <p:nvPr>
            <p:ph type="sldNum" sz="quarter" idx="12"/>
          </p:nvPr>
        </p:nvSpPr>
        <p:spPr/>
        <p:txBody>
          <a:bodyPr/>
          <a:lstStyle/>
          <a:p>
            <a:fld id="{6C282FC8-E50D-4F99-88F8-A015DD78D4D7}" type="slidenum">
              <a:rPr lang="en-AE" smtClean="0"/>
              <a:pPr/>
              <a:t>17</a:t>
            </a:fld>
            <a:endParaRPr lang="en-AE"/>
          </a:p>
        </p:txBody>
      </p:sp>
    </p:spTree>
    <p:extLst>
      <p:ext uri="{BB962C8B-B14F-4D97-AF65-F5344CB8AC3E}">
        <p14:creationId xmlns:p14="http://schemas.microsoft.com/office/powerpoint/2010/main" val="882219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lgn="just">
              <a:defRPr/>
            </a:pPr>
            <a:endParaRPr lang="en-US" dirty="0">
              <a:solidFill>
                <a:srgbClr val="002060"/>
              </a:solidFill>
            </a:endParaRPr>
          </a:p>
          <a:p>
            <a:pPr algn="just"/>
            <a:endParaRPr lang="en-AE" dirty="0"/>
          </a:p>
        </p:txBody>
      </p:sp>
      <p:grpSp>
        <p:nvGrpSpPr>
          <p:cNvPr id="24" name="Group 23">
            <a:extLst>
              <a:ext uri="{FF2B5EF4-FFF2-40B4-BE49-F238E27FC236}">
                <a16:creationId xmlns:a16="http://schemas.microsoft.com/office/drawing/2014/main" id="{A7AA94FE-369C-4920-A8B7-44F81B391BB8}"/>
              </a:ext>
            </a:extLst>
          </p:cNvPr>
          <p:cNvGrpSpPr/>
          <p:nvPr/>
        </p:nvGrpSpPr>
        <p:grpSpPr>
          <a:xfrm>
            <a:off x="719049" y="1120139"/>
            <a:ext cx="7629701" cy="4975861"/>
            <a:chOff x="599899" y="1348739"/>
            <a:chExt cx="7995218" cy="5524501"/>
          </a:xfrm>
        </p:grpSpPr>
        <p:sp>
          <p:nvSpPr>
            <p:cNvPr id="4" name="Rectangle 5">
              <a:extLst>
                <a:ext uri="{FF2B5EF4-FFF2-40B4-BE49-F238E27FC236}">
                  <a16:creationId xmlns:a16="http://schemas.microsoft.com/office/drawing/2014/main" id="{0D09B8AF-4044-422A-961D-683B6D698CCF}"/>
                </a:ext>
              </a:extLst>
            </p:cNvPr>
            <p:cNvSpPr>
              <a:spLocks noChangeArrowheads="1"/>
            </p:cNvSpPr>
            <p:nvPr/>
          </p:nvSpPr>
          <p:spPr bwMode="auto">
            <a:xfrm>
              <a:off x="3581400" y="1729739"/>
              <a:ext cx="24384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tx1"/>
                  </a:solidFill>
                </a:rPr>
                <a:t>Interpreter</a:t>
              </a:r>
            </a:p>
          </p:txBody>
        </p:sp>
        <p:sp>
          <p:nvSpPr>
            <p:cNvPr id="5" name="Text Box 14">
              <a:extLst>
                <a:ext uri="{FF2B5EF4-FFF2-40B4-BE49-F238E27FC236}">
                  <a16:creationId xmlns:a16="http://schemas.microsoft.com/office/drawing/2014/main" id="{5CFB0B0C-66AD-4318-90D9-20B2CD02F81C}"/>
                </a:ext>
              </a:extLst>
            </p:cNvPr>
            <p:cNvSpPr txBox="1">
              <a:spLocks noChangeArrowheads="1"/>
            </p:cNvSpPr>
            <p:nvPr/>
          </p:nvSpPr>
          <p:spPr bwMode="auto">
            <a:xfrm>
              <a:off x="996382" y="1348739"/>
              <a:ext cx="10695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tx1"/>
                  </a:solidFill>
                </a:rPr>
                <a:t>Source</a:t>
              </a:r>
            </a:p>
            <a:p>
              <a:pPr algn="ctr"/>
              <a:r>
                <a:rPr lang="en-US" altLang="en-US">
                  <a:solidFill>
                    <a:schemeClr val="tx1"/>
                  </a:solidFill>
                </a:rPr>
                <a:t>Program</a:t>
              </a:r>
            </a:p>
          </p:txBody>
        </p:sp>
        <p:sp>
          <p:nvSpPr>
            <p:cNvPr id="6" name="Text Box 15">
              <a:extLst>
                <a:ext uri="{FF2B5EF4-FFF2-40B4-BE49-F238E27FC236}">
                  <a16:creationId xmlns:a16="http://schemas.microsoft.com/office/drawing/2014/main" id="{7EB9EE2F-E95D-4840-8C84-D046253B40F5}"/>
                </a:ext>
              </a:extLst>
            </p:cNvPr>
            <p:cNvSpPr txBox="1">
              <a:spLocks noChangeArrowheads="1"/>
            </p:cNvSpPr>
            <p:nvPr/>
          </p:nvSpPr>
          <p:spPr bwMode="auto">
            <a:xfrm>
              <a:off x="1295400" y="241553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tx1"/>
                  </a:solidFill>
                </a:rPr>
                <a:t>Input</a:t>
              </a:r>
            </a:p>
          </p:txBody>
        </p:sp>
        <p:sp>
          <p:nvSpPr>
            <p:cNvPr id="7" name="Text Box 16">
              <a:extLst>
                <a:ext uri="{FF2B5EF4-FFF2-40B4-BE49-F238E27FC236}">
                  <a16:creationId xmlns:a16="http://schemas.microsoft.com/office/drawing/2014/main" id="{F5C255F0-1052-4E12-9D46-EE6169E3FB3F}"/>
                </a:ext>
              </a:extLst>
            </p:cNvPr>
            <p:cNvSpPr txBox="1">
              <a:spLocks noChangeArrowheads="1"/>
            </p:cNvSpPr>
            <p:nvPr/>
          </p:nvSpPr>
          <p:spPr bwMode="auto">
            <a:xfrm>
              <a:off x="7467600" y="1958339"/>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tx1"/>
                  </a:solidFill>
                </a:rPr>
                <a:t>Output</a:t>
              </a:r>
            </a:p>
          </p:txBody>
        </p:sp>
        <p:sp>
          <p:nvSpPr>
            <p:cNvPr id="8" name="Line 17">
              <a:extLst>
                <a:ext uri="{FF2B5EF4-FFF2-40B4-BE49-F238E27FC236}">
                  <a16:creationId xmlns:a16="http://schemas.microsoft.com/office/drawing/2014/main" id="{02AD10A4-04C5-4E97-972B-AC4A8EF01AB2}"/>
                </a:ext>
              </a:extLst>
            </p:cNvPr>
            <p:cNvSpPr>
              <a:spLocks noChangeShapeType="1"/>
            </p:cNvSpPr>
            <p:nvPr/>
          </p:nvSpPr>
          <p:spPr bwMode="auto">
            <a:xfrm>
              <a:off x="2209800" y="1729739"/>
              <a:ext cx="1371600" cy="2286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9" name="Line 18">
              <a:extLst>
                <a:ext uri="{FF2B5EF4-FFF2-40B4-BE49-F238E27FC236}">
                  <a16:creationId xmlns:a16="http://schemas.microsoft.com/office/drawing/2014/main" id="{3287DD97-7E19-4235-AF82-0F11DD3CCFAF}"/>
                </a:ext>
              </a:extLst>
            </p:cNvPr>
            <p:cNvSpPr>
              <a:spLocks noChangeShapeType="1"/>
            </p:cNvSpPr>
            <p:nvPr/>
          </p:nvSpPr>
          <p:spPr bwMode="auto">
            <a:xfrm flipV="1">
              <a:off x="2209800" y="2415539"/>
              <a:ext cx="1371600" cy="2286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0" name="Line 20">
              <a:extLst>
                <a:ext uri="{FF2B5EF4-FFF2-40B4-BE49-F238E27FC236}">
                  <a16:creationId xmlns:a16="http://schemas.microsoft.com/office/drawing/2014/main" id="{9A4FA815-4328-40F9-99D0-D9F3EFA811E4}"/>
                </a:ext>
              </a:extLst>
            </p:cNvPr>
            <p:cNvSpPr>
              <a:spLocks noChangeShapeType="1"/>
            </p:cNvSpPr>
            <p:nvPr/>
          </p:nvSpPr>
          <p:spPr bwMode="auto">
            <a:xfrm>
              <a:off x="6019800" y="2186939"/>
              <a:ext cx="1447800"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1" name="Line 21">
              <a:extLst>
                <a:ext uri="{FF2B5EF4-FFF2-40B4-BE49-F238E27FC236}">
                  <a16:creationId xmlns:a16="http://schemas.microsoft.com/office/drawing/2014/main" id="{E2EF0A6F-78BA-4DA1-9FA2-FE78A8ED0147}"/>
                </a:ext>
              </a:extLst>
            </p:cNvPr>
            <p:cNvSpPr>
              <a:spLocks noChangeShapeType="1"/>
            </p:cNvSpPr>
            <p:nvPr/>
          </p:nvSpPr>
          <p:spPr bwMode="auto">
            <a:xfrm>
              <a:off x="4800600" y="2644139"/>
              <a:ext cx="0" cy="5334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2" name="Text Box 22">
              <a:extLst>
                <a:ext uri="{FF2B5EF4-FFF2-40B4-BE49-F238E27FC236}">
                  <a16:creationId xmlns:a16="http://schemas.microsoft.com/office/drawing/2014/main" id="{4F0E766C-CE56-4D95-8C05-D6769114B9F1}"/>
                </a:ext>
              </a:extLst>
            </p:cNvPr>
            <p:cNvSpPr txBox="1">
              <a:spLocks noChangeArrowheads="1"/>
            </p:cNvSpPr>
            <p:nvPr/>
          </p:nvSpPr>
          <p:spPr bwMode="auto">
            <a:xfrm>
              <a:off x="3810000" y="3101339"/>
              <a:ext cx="1813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tx1"/>
                  </a:solidFill>
                </a:rPr>
                <a:t>Error messages</a:t>
              </a:r>
            </a:p>
          </p:txBody>
        </p:sp>
        <p:sp>
          <p:nvSpPr>
            <p:cNvPr id="13" name="Rectangle 4">
              <a:extLst>
                <a:ext uri="{FF2B5EF4-FFF2-40B4-BE49-F238E27FC236}">
                  <a16:creationId xmlns:a16="http://schemas.microsoft.com/office/drawing/2014/main" id="{67067887-C66B-4925-BBAE-BD2381FFC4AA}"/>
                </a:ext>
              </a:extLst>
            </p:cNvPr>
            <p:cNvSpPr>
              <a:spLocks noChangeArrowheads="1"/>
            </p:cNvSpPr>
            <p:nvPr/>
          </p:nvSpPr>
          <p:spPr bwMode="auto">
            <a:xfrm>
              <a:off x="3184917" y="4968240"/>
              <a:ext cx="24384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tx1"/>
                  </a:solidFill>
                </a:rPr>
                <a:t>Compiler</a:t>
              </a:r>
            </a:p>
          </p:txBody>
        </p:sp>
        <p:sp>
          <p:nvSpPr>
            <p:cNvPr id="14" name="Line 5">
              <a:extLst>
                <a:ext uri="{FF2B5EF4-FFF2-40B4-BE49-F238E27FC236}">
                  <a16:creationId xmlns:a16="http://schemas.microsoft.com/office/drawing/2014/main" id="{A9360810-02C3-4AED-ACCF-2C09111791D7}"/>
                </a:ext>
              </a:extLst>
            </p:cNvPr>
            <p:cNvSpPr>
              <a:spLocks noChangeShapeType="1"/>
            </p:cNvSpPr>
            <p:nvPr/>
          </p:nvSpPr>
          <p:spPr bwMode="auto">
            <a:xfrm>
              <a:off x="1737117" y="5425440"/>
              <a:ext cx="1447800"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5" name="Line 6">
              <a:extLst>
                <a:ext uri="{FF2B5EF4-FFF2-40B4-BE49-F238E27FC236}">
                  <a16:creationId xmlns:a16="http://schemas.microsoft.com/office/drawing/2014/main" id="{71478FE8-046C-459F-85E1-E50A22AC2AA2}"/>
                </a:ext>
              </a:extLst>
            </p:cNvPr>
            <p:cNvSpPr>
              <a:spLocks noChangeShapeType="1"/>
            </p:cNvSpPr>
            <p:nvPr/>
          </p:nvSpPr>
          <p:spPr bwMode="auto">
            <a:xfrm>
              <a:off x="4404117" y="5882640"/>
              <a:ext cx="0" cy="5334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6" name="Text Box 8">
              <a:extLst>
                <a:ext uri="{FF2B5EF4-FFF2-40B4-BE49-F238E27FC236}">
                  <a16:creationId xmlns:a16="http://schemas.microsoft.com/office/drawing/2014/main" id="{A3D41C4B-471B-46FA-9006-4DA23076772F}"/>
                </a:ext>
              </a:extLst>
            </p:cNvPr>
            <p:cNvSpPr txBox="1">
              <a:spLocks noChangeArrowheads="1"/>
            </p:cNvSpPr>
            <p:nvPr/>
          </p:nvSpPr>
          <p:spPr bwMode="auto">
            <a:xfrm>
              <a:off x="599899" y="5006339"/>
              <a:ext cx="10695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dirty="0">
                  <a:solidFill>
                    <a:schemeClr val="tx1"/>
                  </a:solidFill>
                </a:rPr>
                <a:t>Source</a:t>
              </a:r>
            </a:p>
            <a:p>
              <a:pPr algn="ctr"/>
              <a:r>
                <a:rPr lang="en-US" altLang="en-US" dirty="0">
                  <a:solidFill>
                    <a:schemeClr val="tx1"/>
                  </a:solidFill>
                </a:rPr>
                <a:t>Program</a:t>
              </a:r>
            </a:p>
          </p:txBody>
        </p:sp>
        <p:sp>
          <p:nvSpPr>
            <p:cNvPr id="17" name="Line 9">
              <a:extLst>
                <a:ext uri="{FF2B5EF4-FFF2-40B4-BE49-F238E27FC236}">
                  <a16:creationId xmlns:a16="http://schemas.microsoft.com/office/drawing/2014/main" id="{EDA9FEC3-3977-4C82-852B-6147D21861C2}"/>
                </a:ext>
              </a:extLst>
            </p:cNvPr>
            <p:cNvSpPr>
              <a:spLocks noChangeShapeType="1"/>
            </p:cNvSpPr>
            <p:nvPr/>
          </p:nvSpPr>
          <p:spPr bwMode="auto">
            <a:xfrm>
              <a:off x="5623317" y="5425440"/>
              <a:ext cx="1447800"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18" name="Rectangle 10">
              <a:extLst>
                <a:ext uri="{FF2B5EF4-FFF2-40B4-BE49-F238E27FC236}">
                  <a16:creationId xmlns:a16="http://schemas.microsoft.com/office/drawing/2014/main" id="{E75A2C1F-B01F-4F6C-B17E-1C57F239644D}"/>
                </a:ext>
              </a:extLst>
            </p:cNvPr>
            <p:cNvSpPr>
              <a:spLocks noChangeArrowheads="1"/>
            </p:cNvSpPr>
            <p:nvPr/>
          </p:nvSpPr>
          <p:spPr bwMode="auto">
            <a:xfrm>
              <a:off x="7071117" y="4930139"/>
              <a:ext cx="1524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tx1"/>
                  </a:solidFill>
                </a:rPr>
                <a:t>Target</a:t>
              </a:r>
            </a:p>
            <a:p>
              <a:pPr algn="ctr"/>
              <a:r>
                <a:rPr lang="en-US" altLang="en-US">
                  <a:solidFill>
                    <a:schemeClr val="tx1"/>
                  </a:solidFill>
                </a:rPr>
                <a:t>Program</a:t>
              </a:r>
            </a:p>
          </p:txBody>
        </p:sp>
        <p:sp>
          <p:nvSpPr>
            <p:cNvPr id="19" name="Line 11">
              <a:extLst>
                <a:ext uri="{FF2B5EF4-FFF2-40B4-BE49-F238E27FC236}">
                  <a16:creationId xmlns:a16="http://schemas.microsoft.com/office/drawing/2014/main" id="{61BCDE5C-7EDB-4C10-B346-9177FEEFE374}"/>
                </a:ext>
              </a:extLst>
            </p:cNvPr>
            <p:cNvSpPr>
              <a:spLocks noChangeShapeType="1"/>
            </p:cNvSpPr>
            <p:nvPr/>
          </p:nvSpPr>
          <p:spPr bwMode="auto">
            <a:xfrm>
              <a:off x="7833117" y="5882640"/>
              <a:ext cx="0" cy="5334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20" name="Line 12">
              <a:extLst>
                <a:ext uri="{FF2B5EF4-FFF2-40B4-BE49-F238E27FC236}">
                  <a16:creationId xmlns:a16="http://schemas.microsoft.com/office/drawing/2014/main" id="{548240E1-DAC3-4746-B7E3-B1A3136F77FD}"/>
                </a:ext>
              </a:extLst>
            </p:cNvPr>
            <p:cNvSpPr>
              <a:spLocks noChangeShapeType="1"/>
            </p:cNvSpPr>
            <p:nvPr/>
          </p:nvSpPr>
          <p:spPr bwMode="auto">
            <a:xfrm>
              <a:off x="7833117" y="4434840"/>
              <a:ext cx="0" cy="53340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21" name="Text Box 7">
              <a:extLst>
                <a:ext uri="{FF2B5EF4-FFF2-40B4-BE49-F238E27FC236}">
                  <a16:creationId xmlns:a16="http://schemas.microsoft.com/office/drawing/2014/main" id="{A8B394BA-84D2-4B08-952A-E20625CC4C47}"/>
                </a:ext>
              </a:extLst>
            </p:cNvPr>
            <p:cNvSpPr txBox="1">
              <a:spLocks noChangeArrowheads="1"/>
            </p:cNvSpPr>
            <p:nvPr/>
          </p:nvSpPr>
          <p:spPr bwMode="auto">
            <a:xfrm>
              <a:off x="3497458" y="6503908"/>
              <a:ext cx="1813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tx1"/>
                  </a:solidFill>
                </a:rPr>
                <a:t>Error messages</a:t>
              </a:r>
            </a:p>
          </p:txBody>
        </p:sp>
        <p:sp>
          <p:nvSpPr>
            <p:cNvPr id="22" name="Text Box 14">
              <a:extLst>
                <a:ext uri="{FF2B5EF4-FFF2-40B4-BE49-F238E27FC236}">
                  <a16:creationId xmlns:a16="http://schemas.microsoft.com/office/drawing/2014/main" id="{E66486FC-A9AD-40B8-BF72-2BB7E4FDB9EB}"/>
                </a:ext>
              </a:extLst>
            </p:cNvPr>
            <p:cNvSpPr txBox="1">
              <a:spLocks noChangeArrowheads="1"/>
            </p:cNvSpPr>
            <p:nvPr/>
          </p:nvSpPr>
          <p:spPr bwMode="auto">
            <a:xfrm>
              <a:off x="7428637" y="650390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tx1"/>
                  </a:solidFill>
                </a:rPr>
                <a:t>Output</a:t>
              </a:r>
            </a:p>
          </p:txBody>
        </p:sp>
        <p:sp>
          <p:nvSpPr>
            <p:cNvPr id="23" name="Text Box 13">
              <a:extLst>
                <a:ext uri="{FF2B5EF4-FFF2-40B4-BE49-F238E27FC236}">
                  <a16:creationId xmlns:a16="http://schemas.microsoft.com/office/drawing/2014/main" id="{4C783890-8B5F-42A0-BE9A-D71D05CD6847}"/>
                </a:ext>
              </a:extLst>
            </p:cNvPr>
            <p:cNvSpPr txBox="1">
              <a:spLocks noChangeArrowheads="1"/>
            </p:cNvSpPr>
            <p:nvPr/>
          </p:nvSpPr>
          <p:spPr bwMode="auto">
            <a:xfrm>
              <a:off x="7366091" y="4015739"/>
              <a:ext cx="1002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chemeClr val="tx1"/>
                  </a:solidFill>
                </a:rPr>
                <a:t>Input</a:t>
              </a:r>
            </a:p>
          </p:txBody>
        </p:sp>
      </p:grpSp>
      <p:sp>
        <p:nvSpPr>
          <p:cNvPr id="25" name="Slide Number Placeholder 24">
            <a:extLst>
              <a:ext uri="{FF2B5EF4-FFF2-40B4-BE49-F238E27FC236}">
                <a16:creationId xmlns:a16="http://schemas.microsoft.com/office/drawing/2014/main" id="{FFAFC2B9-796A-4F08-ABDC-BA2FEF4B1CC7}"/>
              </a:ext>
            </a:extLst>
          </p:cNvPr>
          <p:cNvSpPr>
            <a:spLocks noGrp="1"/>
          </p:cNvSpPr>
          <p:nvPr>
            <p:ph type="sldNum" sz="quarter" idx="12"/>
          </p:nvPr>
        </p:nvSpPr>
        <p:spPr/>
        <p:txBody>
          <a:bodyPr/>
          <a:lstStyle/>
          <a:p>
            <a:fld id="{6C282FC8-E50D-4F99-88F8-A015DD78D4D7}" type="slidenum">
              <a:rPr lang="en-AE" smtClean="0"/>
              <a:pPr/>
              <a:t>18</a:t>
            </a:fld>
            <a:endParaRPr lang="en-AE"/>
          </a:p>
        </p:txBody>
      </p:sp>
    </p:spTree>
    <p:extLst>
      <p:ext uri="{BB962C8B-B14F-4D97-AF65-F5344CB8AC3E}">
        <p14:creationId xmlns:p14="http://schemas.microsoft.com/office/powerpoint/2010/main" val="182689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Language Processors</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defRPr/>
            </a:pPr>
            <a:r>
              <a:rPr lang="en-US" dirty="0">
                <a:solidFill>
                  <a:srgbClr val="002060"/>
                </a:solidFill>
              </a:rPr>
              <a:t>Java combines compilation and interpretation</a:t>
            </a:r>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6" name="Slide Number Placeholder 5">
            <a:extLst>
              <a:ext uri="{FF2B5EF4-FFF2-40B4-BE49-F238E27FC236}">
                <a16:creationId xmlns:a16="http://schemas.microsoft.com/office/drawing/2014/main" id="{DB7C7564-4E08-4FA2-90FE-C37603D2C8DF}"/>
              </a:ext>
            </a:extLst>
          </p:cNvPr>
          <p:cNvSpPr>
            <a:spLocks noGrp="1"/>
          </p:cNvSpPr>
          <p:nvPr>
            <p:ph type="sldNum" sz="quarter" idx="12"/>
          </p:nvPr>
        </p:nvSpPr>
        <p:spPr/>
        <p:txBody>
          <a:bodyPr/>
          <a:lstStyle/>
          <a:p>
            <a:fld id="{6C282FC8-E50D-4F99-88F8-A015DD78D4D7}" type="slidenum">
              <a:rPr lang="en-AE" smtClean="0"/>
              <a:pPr/>
              <a:t>19</a:t>
            </a:fld>
            <a:endParaRPr lang="en-AE"/>
          </a:p>
        </p:txBody>
      </p:sp>
      <p:pic>
        <p:nvPicPr>
          <p:cNvPr id="7" name="Picture 6">
            <a:extLst>
              <a:ext uri="{FF2B5EF4-FFF2-40B4-BE49-F238E27FC236}">
                <a16:creationId xmlns:a16="http://schemas.microsoft.com/office/drawing/2014/main" id="{53B217EB-867A-480E-9D37-B9AC3CEB6B01}"/>
              </a:ext>
            </a:extLst>
          </p:cNvPr>
          <p:cNvPicPr>
            <a:picLocks noChangeAspect="1"/>
          </p:cNvPicPr>
          <p:nvPr/>
        </p:nvPicPr>
        <p:blipFill>
          <a:blip r:embed="rId2">
            <a:lum bright="-20000" contrast="40000"/>
          </a:blip>
          <a:stretch>
            <a:fillRect/>
          </a:stretch>
        </p:blipFill>
        <p:spPr>
          <a:xfrm>
            <a:off x="1066800" y="1828800"/>
            <a:ext cx="6934200" cy="3829170"/>
          </a:xfrm>
          <a:prstGeom prst="rect">
            <a:avLst/>
          </a:prstGeom>
        </p:spPr>
      </p:pic>
    </p:spTree>
    <p:extLst>
      <p:ext uri="{BB962C8B-B14F-4D97-AF65-F5344CB8AC3E}">
        <p14:creationId xmlns:p14="http://schemas.microsoft.com/office/powerpoint/2010/main" val="78984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Text Book</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2</a:t>
            </a:fld>
            <a:endParaRPr lang="en-AE"/>
          </a:p>
        </p:txBody>
      </p:sp>
      <p:sp>
        <p:nvSpPr>
          <p:cNvPr id="4" name="Content Placeholder 3">
            <a:extLst>
              <a:ext uri="{FF2B5EF4-FFF2-40B4-BE49-F238E27FC236}">
                <a16:creationId xmlns:a16="http://schemas.microsoft.com/office/drawing/2014/main" id="{C0D25E5B-EF7D-CB4B-AD3B-687E8BA34A06}"/>
              </a:ext>
            </a:extLst>
          </p:cNvPr>
          <p:cNvSpPr>
            <a:spLocks noGrp="1"/>
          </p:cNvSpPr>
          <p:nvPr>
            <p:ph idx="1"/>
          </p:nvPr>
        </p:nvSpPr>
        <p:spPr/>
        <p:txBody>
          <a:bodyPr/>
          <a:lstStyle/>
          <a:p>
            <a:r>
              <a:rPr lang="en-US" dirty="0" err="1"/>
              <a:t>Aho</a:t>
            </a:r>
            <a:r>
              <a:rPr lang="en-US" dirty="0"/>
              <a:t>, Lam, </a:t>
            </a:r>
            <a:r>
              <a:rPr lang="en-US" dirty="0" err="1"/>
              <a:t>Sethi</a:t>
            </a:r>
            <a:r>
              <a:rPr lang="en-US" dirty="0"/>
              <a:t> and Ullman,</a:t>
            </a:r>
            <a:r>
              <a:rPr lang="en-US" b="1" dirty="0"/>
              <a:t> </a:t>
            </a:r>
            <a:r>
              <a:rPr lang="en-US" dirty="0"/>
              <a:t>“Compilers-Principles, Techniques &amp; Tools”,</a:t>
            </a:r>
            <a:r>
              <a:rPr lang="en-US" b="1" dirty="0"/>
              <a:t> </a:t>
            </a:r>
            <a:r>
              <a:rPr lang="en-US" dirty="0"/>
              <a:t>Pearson/Addison-Wesley, Second Edition, 2013.</a:t>
            </a:r>
            <a:r>
              <a:rPr lang="en-US" b="1" dirty="0"/>
              <a:t>	</a:t>
            </a:r>
            <a:endParaRPr lang="en-GB" dirty="0"/>
          </a:p>
        </p:txBody>
      </p:sp>
    </p:spTree>
    <p:extLst>
      <p:ext uri="{BB962C8B-B14F-4D97-AF65-F5344CB8AC3E}">
        <p14:creationId xmlns:p14="http://schemas.microsoft.com/office/powerpoint/2010/main" val="3924013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584FC7-767D-4775-9066-E19EA9B391C2}"/>
              </a:ext>
            </a:extLst>
          </p:cNvPr>
          <p:cNvPicPr>
            <a:picLocks noChangeAspect="1"/>
          </p:cNvPicPr>
          <p:nvPr/>
        </p:nvPicPr>
        <p:blipFill>
          <a:blip r:embed="rId2">
            <a:lum bright="-20000" contrast="40000"/>
          </a:blip>
          <a:stretch>
            <a:fillRect/>
          </a:stretch>
        </p:blipFill>
        <p:spPr>
          <a:xfrm>
            <a:off x="2188097" y="1659216"/>
            <a:ext cx="4669903" cy="4817784"/>
          </a:xfrm>
          <a:prstGeom prst="rect">
            <a:avLst/>
          </a:prstGeom>
        </p:spPr>
      </p:pic>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a:xfrm>
            <a:off x="121920" y="152400"/>
            <a:ext cx="8763000" cy="609600"/>
          </a:xfrm>
        </p:spPr>
        <p:txBody>
          <a:bodyPr>
            <a:normAutofit fontScale="90000"/>
          </a:bodyPr>
          <a:lstStyle/>
          <a:p>
            <a:pPr algn="ctr"/>
            <a:r>
              <a:rPr lang="en-US" dirty="0"/>
              <a:t>Language Processors</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defRPr/>
            </a:pPr>
            <a:r>
              <a:rPr lang="en-US" dirty="0">
                <a:solidFill>
                  <a:srgbClr val="002060"/>
                </a:solidFill>
              </a:rPr>
              <a:t>A language-processing system / program development environment</a:t>
            </a:r>
          </a:p>
          <a:p>
            <a:pPr>
              <a:defRPr/>
            </a:pPr>
            <a:endParaRPr lang="en-US" dirty="0">
              <a:solidFill>
                <a:srgbClr val="002060"/>
              </a:solidFill>
            </a:endParaRPr>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10" name="Slide Number Placeholder 9">
            <a:extLst>
              <a:ext uri="{FF2B5EF4-FFF2-40B4-BE49-F238E27FC236}">
                <a16:creationId xmlns:a16="http://schemas.microsoft.com/office/drawing/2014/main" id="{72403573-EEF7-4440-9247-35F1A6BDFD9B}"/>
              </a:ext>
            </a:extLst>
          </p:cNvPr>
          <p:cNvSpPr>
            <a:spLocks noGrp="1"/>
          </p:cNvSpPr>
          <p:nvPr>
            <p:ph type="sldNum" sz="quarter" idx="12"/>
          </p:nvPr>
        </p:nvSpPr>
        <p:spPr/>
        <p:txBody>
          <a:bodyPr/>
          <a:lstStyle/>
          <a:p>
            <a:fld id="{6C282FC8-E50D-4F99-88F8-A015DD78D4D7}" type="slidenum">
              <a:rPr lang="en-AE" smtClean="0"/>
              <a:pPr/>
              <a:t>20</a:t>
            </a:fld>
            <a:endParaRPr lang="en-AE"/>
          </a:p>
        </p:txBody>
      </p:sp>
      <p:grpSp>
        <p:nvGrpSpPr>
          <p:cNvPr id="4" name="Group 3">
            <a:extLst>
              <a:ext uri="{FF2B5EF4-FFF2-40B4-BE49-F238E27FC236}">
                <a16:creationId xmlns:a16="http://schemas.microsoft.com/office/drawing/2014/main" id="{1FFF1BA6-3229-423C-A9BD-728A10B0134A}"/>
              </a:ext>
            </a:extLst>
          </p:cNvPr>
          <p:cNvGrpSpPr/>
          <p:nvPr/>
        </p:nvGrpSpPr>
        <p:grpSpPr>
          <a:xfrm>
            <a:off x="381000" y="2286000"/>
            <a:ext cx="8240389" cy="3200400"/>
            <a:chOff x="0" y="1833095"/>
            <a:chExt cx="8621889" cy="3704999"/>
          </a:xfrm>
        </p:grpSpPr>
        <p:sp>
          <p:nvSpPr>
            <p:cNvPr id="7" name="Oval 6">
              <a:extLst>
                <a:ext uri="{FF2B5EF4-FFF2-40B4-BE49-F238E27FC236}">
                  <a16:creationId xmlns:a16="http://schemas.microsoft.com/office/drawing/2014/main" id="{5A03D994-ACF7-4D8B-BFA1-BAF16E85621C}"/>
                </a:ext>
              </a:extLst>
            </p:cNvPr>
            <p:cNvSpPr/>
            <p:nvPr/>
          </p:nvSpPr>
          <p:spPr>
            <a:xfrm>
              <a:off x="5421489" y="1833095"/>
              <a:ext cx="3200400" cy="255046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Assembly language</a:t>
              </a:r>
            </a:p>
            <a:p>
              <a:r>
                <a:rPr lang="en-US" dirty="0">
                  <a:latin typeface="Arial" panose="020B0604020202020204" pitchFamily="34" charset="0"/>
                  <a:cs typeface="Arial" panose="020B0604020202020204" pitchFamily="34" charset="0"/>
                </a:rPr>
                <a:t>is easier to produce as output and is easier to debug</a:t>
              </a:r>
            </a:p>
          </p:txBody>
        </p:sp>
        <p:cxnSp>
          <p:nvCxnSpPr>
            <p:cNvPr id="8" name="Straight Arrow Connector 7">
              <a:extLst>
                <a:ext uri="{FF2B5EF4-FFF2-40B4-BE49-F238E27FC236}">
                  <a16:creationId xmlns:a16="http://schemas.microsoft.com/office/drawing/2014/main" id="{0AD62C29-09C9-4106-8269-9B17B70CF278}"/>
                </a:ext>
              </a:extLst>
            </p:cNvPr>
            <p:cNvCxnSpPr/>
            <p:nvPr/>
          </p:nvCxnSpPr>
          <p:spPr>
            <a:xfrm flipH="1">
              <a:off x="4888088" y="3621557"/>
              <a:ext cx="5334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8430BFF-C9C3-4B5E-B0E3-36F774AB661B}"/>
                </a:ext>
              </a:extLst>
            </p:cNvPr>
            <p:cNvSpPr/>
            <p:nvPr/>
          </p:nvSpPr>
          <p:spPr>
            <a:xfrm>
              <a:off x="0" y="2097739"/>
              <a:ext cx="2949928" cy="34403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linker</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resolves</a:t>
              </a:r>
            </a:p>
            <a:p>
              <a:r>
                <a:rPr lang="en-US" dirty="0">
                  <a:latin typeface="Arial" panose="020B0604020202020204" pitchFamily="34" charset="0"/>
                  <a:cs typeface="Arial" panose="020B0604020202020204" pitchFamily="34" charset="0"/>
                </a:rPr>
                <a:t>external memory addresses, where the code in one file may refer to a location</a:t>
              </a:r>
            </a:p>
            <a:p>
              <a:r>
                <a:rPr lang="en-US" dirty="0">
                  <a:latin typeface="Arial" panose="020B0604020202020204" pitchFamily="34" charset="0"/>
                  <a:cs typeface="Arial" panose="020B0604020202020204" pitchFamily="34" charset="0"/>
                </a:rPr>
                <a:t>in another file</a:t>
              </a:r>
            </a:p>
          </p:txBody>
        </p:sp>
      </p:grpSp>
    </p:spTree>
    <p:extLst>
      <p:ext uri="{BB962C8B-B14F-4D97-AF65-F5344CB8AC3E}">
        <p14:creationId xmlns:p14="http://schemas.microsoft.com/office/powerpoint/2010/main" val="395370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The Structure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pPr>
              <a:defRPr/>
            </a:pPr>
            <a:r>
              <a:rPr lang="en-US" dirty="0">
                <a:solidFill>
                  <a:srgbClr val="002060"/>
                </a:solidFill>
              </a:rPr>
              <a:t>Compiler has two parts</a:t>
            </a:r>
          </a:p>
          <a:p>
            <a:pPr marL="685800" lvl="2">
              <a:spcBef>
                <a:spcPts val="1000"/>
              </a:spcBef>
              <a:defRPr/>
            </a:pPr>
            <a:r>
              <a:rPr lang="en-US" sz="2400" dirty="0">
                <a:solidFill>
                  <a:srgbClr val="002060"/>
                </a:solidFill>
              </a:rPr>
              <a:t>analysis part / front end</a:t>
            </a:r>
          </a:p>
          <a:p>
            <a:pPr marL="685800" lvl="2">
              <a:spcBef>
                <a:spcPts val="1000"/>
              </a:spcBef>
              <a:defRPr/>
            </a:pPr>
            <a:r>
              <a:rPr lang="en-US" sz="2400" dirty="0">
                <a:solidFill>
                  <a:srgbClr val="002060"/>
                </a:solidFill>
              </a:rPr>
              <a:t>synthesis part / back end</a:t>
            </a:r>
          </a:p>
          <a:p>
            <a:pPr>
              <a:defRPr/>
            </a:pPr>
            <a:r>
              <a:rPr lang="en-US" dirty="0">
                <a:solidFill>
                  <a:srgbClr val="002060"/>
                </a:solidFill>
              </a:rPr>
              <a:t>Analysis part</a:t>
            </a:r>
          </a:p>
          <a:p>
            <a:pPr marL="685800" lvl="2">
              <a:spcBef>
                <a:spcPts val="1000"/>
              </a:spcBef>
              <a:defRPr/>
            </a:pPr>
            <a:r>
              <a:rPr lang="en-US" sz="2400" dirty="0">
                <a:solidFill>
                  <a:srgbClr val="002060"/>
                </a:solidFill>
              </a:rPr>
              <a:t>breaks up the source program into constituent pieces</a:t>
            </a:r>
          </a:p>
          <a:p>
            <a:pPr marL="685800" lvl="2">
              <a:spcBef>
                <a:spcPts val="1000"/>
              </a:spcBef>
              <a:defRPr/>
            </a:pPr>
            <a:r>
              <a:rPr lang="en-US" sz="2400" dirty="0">
                <a:solidFill>
                  <a:srgbClr val="002060"/>
                </a:solidFill>
              </a:rPr>
              <a:t>imposes a grammatical structure on them</a:t>
            </a:r>
          </a:p>
          <a:p>
            <a:pPr marL="685800" lvl="2">
              <a:spcBef>
                <a:spcPts val="1000"/>
              </a:spcBef>
              <a:defRPr/>
            </a:pPr>
            <a:r>
              <a:rPr lang="en-US" sz="2400" dirty="0">
                <a:solidFill>
                  <a:srgbClr val="002060"/>
                </a:solidFill>
              </a:rPr>
              <a:t>create an intermediate representation</a:t>
            </a:r>
          </a:p>
          <a:p>
            <a:pPr marL="685800" lvl="2">
              <a:spcBef>
                <a:spcPts val="1000"/>
              </a:spcBef>
              <a:defRPr/>
            </a:pPr>
            <a:r>
              <a:rPr lang="en-US" sz="2400" dirty="0">
                <a:solidFill>
                  <a:srgbClr val="002060"/>
                </a:solidFill>
              </a:rPr>
              <a:t>Provide error messages (syntax/semantics)</a:t>
            </a:r>
          </a:p>
          <a:p>
            <a:pPr marL="685800" lvl="2">
              <a:spcBef>
                <a:spcPts val="1000"/>
              </a:spcBef>
              <a:defRPr/>
            </a:pPr>
            <a:r>
              <a:rPr lang="en-US" sz="2400" dirty="0">
                <a:solidFill>
                  <a:srgbClr val="002060"/>
                </a:solidFill>
              </a:rPr>
              <a:t>collects information about the source program and stores it in a data structure called a symbol table</a:t>
            </a:r>
          </a:p>
          <a:p>
            <a:pPr>
              <a:defRPr/>
            </a:pPr>
            <a:endParaRPr lang="en-US" dirty="0">
              <a:solidFill>
                <a:srgbClr val="002060"/>
              </a:solidFill>
            </a:endParaRPr>
          </a:p>
          <a:p>
            <a:pPr>
              <a:defRPr/>
            </a:pPr>
            <a:endParaRPr lang="en-US" dirty="0">
              <a:solidFill>
                <a:srgbClr val="002060"/>
              </a:solidFill>
            </a:endParaRPr>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21</a:t>
            </a:fld>
            <a:endParaRPr lang="en-AE"/>
          </a:p>
        </p:txBody>
      </p:sp>
    </p:spTree>
    <p:extLst>
      <p:ext uri="{BB962C8B-B14F-4D97-AF65-F5344CB8AC3E}">
        <p14:creationId xmlns:p14="http://schemas.microsoft.com/office/powerpoint/2010/main" val="10116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a:xfrm>
            <a:off x="121920" y="-59635"/>
            <a:ext cx="8763000" cy="609600"/>
          </a:xfrm>
        </p:spPr>
        <p:txBody>
          <a:bodyPr>
            <a:normAutofit fontScale="90000"/>
          </a:bodyPr>
          <a:lstStyle/>
          <a:p>
            <a:pPr algn="ctr"/>
            <a:r>
              <a:rPr lang="en-US" dirty="0"/>
              <a:t>The Structure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Synthesis part</a:t>
            </a:r>
          </a:p>
          <a:p>
            <a:pPr lvl="1"/>
            <a:r>
              <a:rPr lang="en-US" sz="2400" dirty="0"/>
              <a:t>Receives symbol table and  intermediate representation from analysis part</a:t>
            </a:r>
          </a:p>
          <a:p>
            <a:pPr lvl="1"/>
            <a:r>
              <a:rPr lang="en-US" sz="2400" dirty="0"/>
              <a:t>Constructs the desired target program </a:t>
            </a:r>
          </a:p>
          <a:p>
            <a:pPr marL="457200" lvl="1" indent="0">
              <a:buNone/>
            </a:pPr>
            <a:endParaRPr lang="en-US" sz="2400"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22</a:t>
            </a:fld>
            <a:endParaRPr lang="en-AE"/>
          </a:p>
        </p:txBody>
      </p:sp>
    </p:spTree>
    <p:extLst>
      <p:ext uri="{BB962C8B-B14F-4D97-AF65-F5344CB8AC3E}">
        <p14:creationId xmlns:p14="http://schemas.microsoft.com/office/powerpoint/2010/main" val="18392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Phases of a Compiler</a:t>
            </a:r>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23</a:t>
            </a:fld>
            <a:endParaRPr lang="en-AE"/>
          </a:p>
        </p:txBody>
      </p:sp>
      <p:pic>
        <p:nvPicPr>
          <p:cNvPr id="6" name="Picture 5">
            <a:extLst>
              <a:ext uri="{FF2B5EF4-FFF2-40B4-BE49-F238E27FC236}">
                <a16:creationId xmlns:a16="http://schemas.microsoft.com/office/drawing/2014/main" id="{7CE70994-CD0C-41C7-99F5-B46B520F68E7}"/>
              </a:ext>
            </a:extLst>
          </p:cNvPr>
          <p:cNvPicPr>
            <a:picLocks noChangeAspect="1"/>
          </p:cNvPicPr>
          <p:nvPr/>
        </p:nvPicPr>
        <p:blipFill>
          <a:blip r:embed="rId2">
            <a:lum bright="-20000" contrast="40000"/>
          </a:blip>
          <a:stretch>
            <a:fillRect/>
          </a:stretch>
        </p:blipFill>
        <p:spPr>
          <a:xfrm>
            <a:off x="152400" y="2971800"/>
            <a:ext cx="1944548" cy="1371600"/>
          </a:xfrm>
          <a:prstGeom prst="rect">
            <a:avLst/>
          </a:prstGeom>
        </p:spPr>
      </p:pic>
      <p:pic>
        <p:nvPicPr>
          <p:cNvPr id="10" name="Picture 9">
            <a:extLst>
              <a:ext uri="{FF2B5EF4-FFF2-40B4-BE49-F238E27FC236}">
                <a16:creationId xmlns:a16="http://schemas.microsoft.com/office/drawing/2014/main" id="{A4A474E6-E806-4C81-89AB-382030B669E1}"/>
              </a:ext>
            </a:extLst>
          </p:cNvPr>
          <p:cNvPicPr>
            <a:picLocks noChangeAspect="1"/>
          </p:cNvPicPr>
          <p:nvPr/>
        </p:nvPicPr>
        <p:blipFill>
          <a:blip r:embed="rId3">
            <a:lum bright="-20000" contrast="40000"/>
          </a:blip>
          <a:stretch>
            <a:fillRect/>
          </a:stretch>
        </p:blipFill>
        <p:spPr>
          <a:xfrm>
            <a:off x="2277802" y="1259926"/>
            <a:ext cx="3589598" cy="4945896"/>
          </a:xfrm>
          <a:prstGeom prst="rect">
            <a:avLst/>
          </a:prstGeom>
        </p:spPr>
      </p:pic>
      <p:pic>
        <p:nvPicPr>
          <p:cNvPr id="11" name="Picture 10">
            <a:extLst>
              <a:ext uri="{FF2B5EF4-FFF2-40B4-BE49-F238E27FC236}">
                <a16:creationId xmlns:a16="http://schemas.microsoft.com/office/drawing/2014/main" id="{C240DBC0-6360-4C54-BFA2-614132C0F698}"/>
              </a:ext>
            </a:extLst>
          </p:cNvPr>
          <p:cNvPicPr>
            <a:picLocks noChangeAspect="1"/>
          </p:cNvPicPr>
          <p:nvPr/>
        </p:nvPicPr>
        <p:blipFill rotWithShape="1">
          <a:blip r:embed="rId4">
            <a:lum bright="-20000" contrast="40000"/>
          </a:blip>
          <a:srcRect t="14857"/>
          <a:stretch/>
        </p:blipFill>
        <p:spPr>
          <a:xfrm>
            <a:off x="5638800" y="1447800"/>
            <a:ext cx="3246120" cy="3739802"/>
          </a:xfrm>
          <a:prstGeom prst="rect">
            <a:avLst/>
          </a:prstGeom>
        </p:spPr>
      </p:pic>
    </p:spTree>
    <p:extLst>
      <p:ext uri="{BB962C8B-B14F-4D97-AF65-F5344CB8AC3E}">
        <p14:creationId xmlns:p14="http://schemas.microsoft.com/office/powerpoint/2010/main" val="531410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2489-83C4-42E5-A827-963577452E16}"/>
              </a:ext>
            </a:extLst>
          </p:cNvPr>
          <p:cNvSpPr>
            <a:spLocks noGrp="1"/>
          </p:cNvSpPr>
          <p:nvPr>
            <p:ph type="title"/>
          </p:nvPr>
        </p:nvSpPr>
        <p:spPr/>
        <p:txBody>
          <a:bodyPr>
            <a:normAutofit fontScale="90000"/>
          </a:bodyPr>
          <a:lstStyle/>
          <a:p>
            <a:r>
              <a:rPr lang="en-US" dirty="0"/>
              <a:t>Example</a:t>
            </a:r>
            <a:endParaRPr lang="en-AE" dirty="0"/>
          </a:p>
        </p:txBody>
      </p:sp>
      <p:sp>
        <p:nvSpPr>
          <p:cNvPr id="3" name="Content Placeholder 2">
            <a:extLst>
              <a:ext uri="{FF2B5EF4-FFF2-40B4-BE49-F238E27FC236}">
                <a16:creationId xmlns:a16="http://schemas.microsoft.com/office/drawing/2014/main" id="{0B52E7BA-2116-49D1-8775-560DA870031D}"/>
              </a:ext>
            </a:extLst>
          </p:cNvPr>
          <p:cNvSpPr>
            <a:spLocks noGrp="1"/>
          </p:cNvSpPr>
          <p:nvPr>
            <p:ph idx="1"/>
          </p:nvPr>
        </p:nvSpPr>
        <p:spPr/>
        <p:txBody>
          <a:bodyPr/>
          <a:lstStyle/>
          <a:p>
            <a:r>
              <a:rPr lang="en-US" dirty="0"/>
              <a:t>Position = initial + rate * 60</a:t>
            </a:r>
          </a:p>
          <a:p>
            <a:r>
              <a:rPr lang="en-US" dirty="0"/>
              <a:t>Generate the target machine code for the given expression </a:t>
            </a:r>
            <a:endParaRPr lang="en-AE" dirty="0"/>
          </a:p>
        </p:txBody>
      </p:sp>
      <p:sp>
        <p:nvSpPr>
          <p:cNvPr id="4" name="Slide Number Placeholder 3">
            <a:extLst>
              <a:ext uri="{FF2B5EF4-FFF2-40B4-BE49-F238E27FC236}">
                <a16:creationId xmlns:a16="http://schemas.microsoft.com/office/drawing/2014/main" id="{0CC6B368-9A30-4D32-BE8B-B148F8781CE8}"/>
              </a:ext>
            </a:extLst>
          </p:cNvPr>
          <p:cNvSpPr>
            <a:spLocks noGrp="1"/>
          </p:cNvSpPr>
          <p:nvPr>
            <p:ph type="sldNum" sz="quarter" idx="12"/>
          </p:nvPr>
        </p:nvSpPr>
        <p:spPr/>
        <p:txBody>
          <a:bodyPr/>
          <a:lstStyle/>
          <a:p>
            <a:fld id="{6C282FC8-E50D-4F99-88F8-A015DD78D4D7}" type="slidenum">
              <a:rPr lang="en-AE" smtClean="0"/>
              <a:pPr/>
              <a:t>24</a:t>
            </a:fld>
            <a:endParaRPr lang="en-AE"/>
          </a:p>
        </p:txBody>
      </p:sp>
    </p:spTree>
    <p:extLst>
      <p:ext uri="{BB962C8B-B14F-4D97-AF65-F5344CB8AC3E}">
        <p14:creationId xmlns:p14="http://schemas.microsoft.com/office/powerpoint/2010/main" val="350297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Phases of a Compiler</a:t>
            </a:r>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25</a:t>
            </a:fld>
            <a:endParaRPr lang="en-AE"/>
          </a:p>
        </p:txBody>
      </p:sp>
      <p:sp>
        <p:nvSpPr>
          <p:cNvPr id="5" name="Rectangle 4">
            <a:extLst>
              <a:ext uri="{FF2B5EF4-FFF2-40B4-BE49-F238E27FC236}">
                <a16:creationId xmlns:a16="http://schemas.microsoft.com/office/drawing/2014/main" id="{419E6EA6-45F6-445E-978C-AAA38B25D698}"/>
              </a:ext>
            </a:extLst>
          </p:cNvPr>
          <p:cNvSpPr/>
          <p:nvPr/>
        </p:nvSpPr>
        <p:spPr>
          <a:xfrm>
            <a:off x="2286000" y="5912759"/>
            <a:ext cx="4095750" cy="584775"/>
          </a:xfrm>
          <a:prstGeom prst="rect">
            <a:avLst/>
          </a:prstGeom>
        </p:spPr>
        <p:txBody>
          <a:bodyPr wrap="square">
            <a:spAutoFit/>
          </a:bodyPr>
          <a:lstStyle/>
          <a:p>
            <a:pPr algn="ctr"/>
            <a:r>
              <a:rPr lang="en-GB" sz="1600" b="1" dirty="0">
                <a:solidFill>
                  <a:schemeClr val="tx1"/>
                </a:solidFill>
              </a:rPr>
              <a:t>Figure 1.7: Translation of an assignment statement</a:t>
            </a:r>
            <a:endParaRPr lang="en-AE" sz="1600" b="1" dirty="0">
              <a:solidFill>
                <a:schemeClr val="tx1"/>
              </a:solidFill>
            </a:endParaRPr>
          </a:p>
        </p:txBody>
      </p:sp>
      <p:pic>
        <p:nvPicPr>
          <p:cNvPr id="8" name="Content Placeholder 7">
            <a:extLst>
              <a:ext uri="{FF2B5EF4-FFF2-40B4-BE49-F238E27FC236}">
                <a16:creationId xmlns:a16="http://schemas.microsoft.com/office/drawing/2014/main" id="{01680AB9-100B-4D77-BED7-36D524E22A3F}"/>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6408" t="31292" r="61548" b="50128"/>
          <a:stretch/>
        </p:blipFill>
        <p:spPr>
          <a:xfrm>
            <a:off x="0" y="2286000"/>
            <a:ext cx="2556711" cy="1943100"/>
          </a:xfrm>
          <a:prstGeom prst="rect">
            <a:avLst/>
          </a:prstGeom>
        </p:spPr>
      </p:pic>
      <p:pic>
        <p:nvPicPr>
          <p:cNvPr id="12" name="Content Placeholder 7">
            <a:extLst>
              <a:ext uri="{FF2B5EF4-FFF2-40B4-BE49-F238E27FC236}">
                <a16:creationId xmlns:a16="http://schemas.microsoft.com/office/drawing/2014/main" id="{A89AD831-FEB7-4112-A887-BFFD119EB6F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4608" t="10529" r="9168" b="44296"/>
          <a:stretch/>
        </p:blipFill>
        <p:spPr>
          <a:xfrm>
            <a:off x="2326640" y="1358850"/>
            <a:ext cx="3545033" cy="4541158"/>
          </a:xfrm>
          <a:prstGeom prst="rect">
            <a:avLst/>
          </a:prstGeom>
        </p:spPr>
      </p:pic>
      <p:pic>
        <p:nvPicPr>
          <p:cNvPr id="13" name="Content Placeholder 7">
            <a:extLst>
              <a:ext uri="{FF2B5EF4-FFF2-40B4-BE49-F238E27FC236}">
                <a16:creationId xmlns:a16="http://schemas.microsoft.com/office/drawing/2014/main" id="{8BF37538-874F-413F-97EF-E8039FF803C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7473" t="55704" r="14325" b="871"/>
          <a:stretch/>
        </p:blipFill>
        <p:spPr>
          <a:xfrm>
            <a:off x="5871673" y="1371601"/>
            <a:ext cx="3048000" cy="4541158"/>
          </a:xfrm>
          <a:prstGeom prst="rect">
            <a:avLst/>
          </a:prstGeom>
        </p:spPr>
      </p:pic>
    </p:spTree>
    <p:extLst>
      <p:ext uri="{BB962C8B-B14F-4D97-AF65-F5344CB8AC3E}">
        <p14:creationId xmlns:p14="http://schemas.microsoft.com/office/powerpoint/2010/main" val="204661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Symbol-Table </a:t>
            </a:r>
          </a:p>
          <a:p>
            <a:pPr lvl="1"/>
            <a:r>
              <a:rPr lang="en-US" sz="2400" dirty="0"/>
              <a:t>The symbol table is a data structure containing a record for each identifier (variables, </a:t>
            </a:r>
            <a:r>
              <a:rPr lang="th-TH" altLang="en-US" sz="2400" dirty="0" err="1"/>
              <a:t>constants</a:t>
            </a:r>
            <a:r>
              <a:rPr lang="th-TH" altLang="en-US" sz="2400" dirty="0"/>
              <a:t>, </a:t>
            </a:r>
            <a:r>
              <a:rPr lang="th-TH" altLang="en-US" sz="2400" dirty="0" err="1"/>
              <a:t>functions</a:t>
            </a:r>
            <a:r>
              <a:rPr lang="en-US" altLang="en-US" sz="2400" dirty="0"/>
              <a:t>)</a:t>
            </a:r>
            <a:r>
              <a:rPr lang="en-US" sz="2400" dirty="0"/>
              <a:t> with fields for the attributes of the identifier</a:t>
            </a:r>
          </a:p>
          <a:p>
            <a:pPr lvl="1"/>
            <a:r>
              <a:rPr lang="en-US" sz="2400" dirty="0"/>
              <a:t>Attributes of variables are name, type, scope, etc.</a:t>
            </a:r>
          </a:p>
          <a:p>
            <a:pPr lvl="1"/>
            <a:r>
              <a:rPr lang="en-US" sz="2400" dirty="0"/>
              <a:t>Attributes of procedure names, may provide information about the number and types of its arguments, the method of passing each argument (for example, by value or by reference), and the type returned</a:t>
            </a: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26</a:t>
            </a:fld>
            <a:endParaRPr lang="en-AE"/>
          </a:p>
        </p:txBody>
      </p:sp>
    </p:spTree>
    <p:extLst>
      <p:ext uri="{BB962C8B-B14F-4D97-AF65-F5344CB8AC3E}">
        <p14:creationId xmlns:p14="http://schemas.microsoft.com/office/powerpoint/2010/main" val="2900642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Symbol-Table </a:t>
            </a:r>
          </a:p>
          <a:p>
            <a:r>
              <a:rPr lang="th-TH" altLang="en-US" dirty="0" err="1"/>
              <a:t>Accessed</a:t>
            </a:r>
            <a:r>
              <a:rPr lang="th-TH" altLang="en-US" dirty="0"/>
              <a:t> </a:t>
            </a:r>
            <a:r>
              <a:rPr lang="th-TH" altLang="en-US" dirty="0" err="1"/>
              <a:t>in</a:t>
            </a:r>
            <a:r>
              <a:rPr lang="th-TH" altLang="en-US" dirty="0"/>
              <a:t> </a:t>
            </a:r>
            <a:r>
              <a:rPr lang="th-TH" altLang="en-US" dirty="0" err="1"/>
              <a:t>every</a:t>
            </a:r>
            <a:r>
              <a:rPr lang="th-TH" altLang="en-US" dirty="0"/>
              <a:t> </a:t>
            </a:r>
            <a:r>
              <a:rPr lang="th-TH" altLang="en-US" dirty="0" err="1"/>
              <a:t>phase</a:t>
            </a:r>
            <a:r>
              <a:rPr lang="th-TH" altLang="en-US" dirty="0"/>
              <a:t> of </a:t>
            </a:r>
            <a:r>
              <a:rPr lang="th-TH" altLang="en-US" dirty="0" err="1"/>
              <a:t>compiler</a:t>
            </a:r>
            <a:endParaRPr lang="th-TH" altLang="en-US" dirty="0"/>
          </a:p>
          <a:p>
            <a:pPr lvl="1"/>
            <a:r>
              <a:rPr lang="th-TH" altLang="en-US" sz="2400" dirty="0"/>
              <a:t>The </a:t>
            </a:r>
            <a:r>
              <a:rPr lang="th-TH" altLang="en-US" sz="2400" dirty="0" err="1"/>
              <a:t>scanner</a:t>
            </a:r>
            <a:r>
              <a:rPr lang="th-TH" altLang="en-US" sz="2400" dirty="0"/>
              <a:t>, </a:t>
            </a:r>
            <a:r>
              <a:rPr lang="th-TH" altLang="en-US" sz="2400" dirty="0" err="1"/>
              <a:t>parser</a:t>
            </a:r>
            <a:r>
              <a:rPr lang="th-TH" altLang="en-US" sz="2400" dirty="0"/>
              <a:t>, and </a:t>
            </a:r>
            <a:r>
              <a:rPr lang="th-TH" altLang="en-US" sz="2400" dirty="0" err="1"/>
              <a:t>semantic</a:t>
            </a:r>
            <a:r>
              <a:rPr lang="th-TH" altLang="en-US" sz="2400" dirty="0"/>
              <a:t> </a:t>
            </a:r>
            <a:r>
              <a:rPr lang="th-TH" altLang="en-US" sz="2400" dirty="0" err="1"/>
              <a:t>analyzer</a:t>
            </a:r>
            <a:r>
              <a:rPr lang="th-TH" altLang="en-US" sz="2400" dirty="0"/>
              <a:t> </a:t>
            </a:r>
            <a:r>
              <a:rPr lang="th-TH" altLang="en-US" sz="2400" dirty="0" err="1"/>
              <a:t>put</a:t>
            </a:r>
            <a:r>
              <a:rPr lang="th-TH" altLang="en-US" sz="2400" dirty="0"/>
              <a:t> </a:t>
            </a:r>
            <a:r>
              <a:rPr lang="th-TH" altLang="en-US" sz="2400" dirty="0" err="1"/>
              <a:t>names</a:t>
            </a:r>
            <a:r>
              <a:rPr lang="th-TH" altLang="en-US" sz="2400" dirty="0"/>
              <a:t> of </a:t>
            </a:r>
            <a:r>
              <a:rPr lang="th-TH" altLang="en-US" sz="2400" dirty="0" err="1"/>
              <a:t>identifiers</a:t>
            </a:r>
            <a:r>
              <a:rPr lang="th-TH" altLang="en-US" sz="2400" dirty="0"/>
              <a:t> </a:t>
            </a:r>
            <a:r>
              <a:rPr lang="th-TH" altLang="en-US" sz="2400" dirty="0" err="1"/>
              <a:t>in</a:t>
            </a:r>
            <a:r>
              <a:rPr lang="th-TH" altLang="en-US" sz="2400" dirty="0"/>
              <a:t> </a:t>
            </a:r>
            <a:r>
              <a:rPr lang="th-TH" altLang="en-US" sz="2400" dirty="0" err="1"/>
              <a:t>symbol</a:t>
            </a:r>
            <a:r>
              <a:rPr lang="th-TH" altLang="en-US" sz="2400" dirty="0"/>
              <a:t> </a:t>
            </a:r>
            <a:r>
              <a:rPr lang="th-TH" altLang="en-US" sz="2400" dirty="0" err="1"/>
              <a:t>table</a:t>
            </a:r>
            <a:r>
              <a:rPr lang="th-TH" altLang="en-US" sz="2400" dirty="0"/>
              <a:t>.</a:t>
            </a:r>
          </a:p>
          <a:p>
            <a:pPr lvl="1"/>
            <a:r>
              <a:rPr lang="th-TH" altLang="en-US" sz="2400" dirty="0"/>
              <a:t>The </a:t>
            </a:r>
            <a:r>
              <a:rPr lang="th-TH" altLang="en-US" sz="2400" dirty="0" err="1"/>
              <a:t>semantic</a:t>
            </a:r>
            <a:r>
              <a:rPr lang="th-TH" altLang="en-US" sz="2400" dirty="0"/>
              <a:t> </a:t>
            </a:r>
            <a:r>
              <a:rPr lang="th-TH" altLang="en-US" sz="2400" dirty="0" err="1"/>
              <a:t>analyzer</a:t>
            </a:r>
            <a:r>
              <a:rPr lang="th-TH" altLang="en-US" sz="2400" dirty="0"/>
              <a:t> </a:t>
            </a:r>
            <a:r>
              <a:rPr lang="th-TH" altLang="en-US" sz="2400" dirty="0" err="1"/>
              <a:t>stores</a:t>
            </a:r>
            <a:r>
              <a:rPr lang="th-TH" altLang="en-US" sz="2400" dirty="0"/>
              <a:t> </a:t>
            </a:r>
            <a:r>
              <a:rPr lang="th-TH" altLang="en-US" sz="2400" dirty="0" err="1"/>
              <a:t>more</a:t>
            </a:r>
            <a:r>
              <a:rPr lang="th-TH" altLang="en-US" sz="2400" dirty="0"/>
              <a:t> </a:t>
            </a:r>
            <a:r>
              <a:rPr lang="th-TH" altLang="en-US" sz="2400" dirty="0" err="1"/>
              <a:t>information</a:t>
            </a:r>
            <a:r>
              <a:rPr lang="th-TH" altLang="en-US" sz="2400" dirty="0"/>
              <a:t> (</a:t>
            </a:r>
            <a:r>
              <a:rPr lang="th-TH" altLang="en-US" sz="2400" dirty="0" err="1"/>
              <a:t>e.g</a:t>
            </a:r>
            <a:r>
              <a:rPr lang="th-TH" altLang="en-US" sz="2400" dirty="0"/>
              <a:t>. </a:t>
            </a:r>
            <a:r>
              <a:rPr lang="th-TH" altLang="en-US" sz="2400" dirty="0" err="1"/>
              <a:t>types</a:t>
            </a:r>
            <a:r>
              <a:rPr lang="th-TH" altLang="en-US" sz="2400" dirty="0"/>
              <a:t>) </a:t>
            </a:r>
            <a:r>
              <a:rPr lang="th-TH" altLang="en-US" sz="2400" dirty="0" err="1"/>
              <a:t>in</a:t>
            </a:r>
            <a:r>
              <a:rPr lang="th-TH" altLang="en-US" sz="2400" dirty="0"/>
              <a:t> </a:t>
            </a:r>
            <a:r>
              <a:rPr lang="th-TH" altLang="en-US" sz="2400" dirty="0" err="1"/>
              <a:t>the</a:t>
            </a:r>
            <a:r>
              <a:rPr lang="th-TH" altLang="en-US" sz="2400" dirty="0"/>
              <a:t> </a:t>
            </a:r>
            <a:r>
              <a:rPr lang="th-TH" altLang="en-US" sz="2400" dirty="0" err="1"/>
              <a:t>table</a:t>
            </a:r>
            <a:r>
              <a:rPr lang="th-TH" altLang="en-US" sz="2400" dirty="0"/>
              <a:t>.</a:t>
            </a:r>
          </a:p>
          <a:p>
            <a:pPr lvl="1"/>
            <a:r>
              <a:rPr lang="th-TH" altLang="en-US" sz="2400" dirty="0"/>
              <a:t>The </a:t>
            </a:r>
            <a:r>
              <a:rPr lang="th-TH" altLang="en-US" sz="2400" dirty="0" err="1"/>
              <a:t>intermediate</a:t>
            </a:r>
            <a:r>
              <a:rPr lang="th-TH" altLang="en-US" sz="2400" dirty="0"/>
              <a:t> </a:t>
            </a:r>
            <a:r>
              <a:rPr lang="th-TH" altLang="en-US" sz="2400" dirty="0" err="1"/>
              <a:t>code</a:t>
            </a:r>
            <a:r>
              <a:rPr lang="th-TH" altLang="en-US" sz="2400" dirty="0"/>
              <a:t> </a:t>
            </a:r>
            <a:r>
              <a:rPr lang="th-TH" altLang="en-US" sz="2400" dirty="0" err="1"/>
              <a:t>generator</a:t>
            </a:r>
            <a:r>
              <a:rPr lang="th-TH" altLang="en-US" sz="2400" dirty="0"/>
              <a:t>, </a:t>
            </a:r>
            <a:r>
              <a:rPr lang="th-TH" altLang="en-US" sz="2400" dirty="0" err="1"/>
              <a:t>code</a:t>
            </a:r>
            <a:r>
              <a:rPr lang="th-TH" altLang="en-US" sz="2400" dirty="0"/>
              <a:t> </a:t>
            </a:r>
            <a:r>
              <a:rPr lang="th-TH" altLang="en-US" sz="2400" dirty="0" err="1"/>
              <a:t>optimizer</a:t>
            </a:r>
            <a:r>
              <a:rPr lang="th-TH" altLang="en-US" sz="2400" dirty="0"/>
              <a:t> and </a:t>
            </a:r>
            <a:r>
              <a:rPr lang="th-TH" altLang="en-US" sz="2400" dirty="0" err="1"/>
              <a:t>code</a:t>
            </a:r>
            <a:r>
              <a:rPr lang="th-TH" altLang="en-US" sz="2400" dirty="0"/>
              <a:t> </a:t>
            </a:r>
            <a:r>
              <a:rPr lang="th-TH" altLang="en-US" sz="2400" dirty="0" err="1"/>
              <a:t>generator</a:t>
            </a:r>
            <a:r>
              <a:rPr lang="th-TH" altLang="en-US" sz="2400" dirty="0"/>
              <a:t> </a:t>
            </a:r>
            <a:r>
              <a:rPr lang="th-TH" altLang="en-US" sz="2400" dirty="0" err="1"/>
              <a:t>use</a:t>
            </a:r>
            <a:r>
              <a:rPr lang="th-TH" altLang="en-US" sz="2400" dirty="0"/>
              <a:t> </a:t>
            </a:r>
            <a:r>
              <a:rPr lang="th-TH" altLang="en-US" sz="2400" dirty="0" err="1"/>
              <a:t>information</a:t>
            </a:r>
            <a:r>
              <a:rPr lang="th-TH" altLang="en-US" sz="2400" dirty="0"/>
              <a:t> </a:t>
            </a:r>
            <a:r>
              <a:rPr lang="th-TH" altLang="en-US" sz="2400" dirty="0" err="1"/>
              <a:t>in</a:t>
            </a:r>
            <a:r>
              <a:rPr lang="th-TH" altLang="en-US" sz="2400" dirty="0"/>
              <a:t> </a:t>
            </a:r>
            <a:r>
              <a:rPr lang="th-TH" altLang="en-US" sz="2400" dirty="0" err="1"/>
              <a:t>symbol</a:t>
            </a:r>
            <a:r>
              <a:rPr lang="th-TH" altLang="en-US" sz="2400" dirty="0"/>
              <a:t> </a:t>
            </a:r>
            <a:r>
              <a:rPr lang="th-TH" altLang="en-US" sz="2400" dirty="0" err="1"/>
              <a:t>table</a:t>
            </a:r>
            <a:r>
              <a:rPr lang="th-TH" altLang="en-US" sz="2400" dirty="0"/>
              <a:t> </a:t>
            </a:r>
            <a:r>
              <a:rPr lang="th-TH" altLang="en-US" sz="2400" dirty="0" err="1"/>
              <a:t>to</a:t>
            </a:r>
            <a:r>
              <a:rPr lang="th-TH" altLang="en-US" sz="2400" dirty="0"/>
              <a:t> </a:t>
            </a:r>
            <a:r>
              <a:rPr lang="th-TH" altLang="en-US" sz="2400" dirty="0" err="1"/>
              <a:t>generate</a:t>
            </a:r>
            <a:r>
              <a:rPr lang="th-TH" altLang="en-US" sz="2400" dirty="0"/>
              <a:t> </a:t>
            </a:r>
            <a:r>
              <a:rPr lang="th-TH" altLang="en-US" sz="2400" dirty="0" err="1"/>
              <a:t>appropriate</a:t>
            </a:r>
            <a:r>
              <a:rPr lang="th-TH" altLang="en-US" sz="2400" dirty="0"/>
              <a:t> </a:t>
            </a:r>
            <a:r>
              <a:rPr lang="th-TH" altLang="en-US" sz="2400" dirty="0" err="1"/>
              <a:t>code</a:t>
            </a:r>
            <a:r>
              <a:rPr lang="th-TH" altLang="en-US" sz="2400" dirty="0"/>
              <a:t>.</a:t>
            </a:r>
          </a:p>
          <a:p>
            <a:r>
              <a:rPr lang="th-TH" altLang="en-US" dirty="0" err="1"/>
              <a:t>Mostly</a:t>
            </a:r>
            <a:r>
              <a:rPr lang="th-TH" altLang="en-US" dirty="0"/>
              <a:t> </a:t>
            </a:r>
            <a:r>
              <a:rPr lang="th-TH" altLang="en-US" dirty="0" err="1"/>
              <a:t>use</a:t>
            </a:r>
            <a:r>
              <a:rPr lang="th-TH" altLang="en-US" dirty="0"/>
              <a:t> </a:t>
            </a:r>
            <a:r>
              <a:rPr lang="th-TH" altLang="en-US" dirty="0" err="1"/>
              <a:t>hash</a:t>
            </a:r>
            <a:r>
              <a:rPr lang="th-TH" altLang="en-US" dirty="0"/>
              <a:t> </a:t>
            </a:r>
            <a:r>
              <a:rPr lang="th-TH" altLang="en-US" dirty="0" err="1"/>
              <a:t>table</a:t>
            </a:r>
            <a:r>
              <a:rPr lang="th-TH" altLang="en-US" dirty="0"/>
              <a:t> </a:t>
            </a:r>
            <a:r>
              <a:rPr lang="th-TH" altLang="en-US" dirty="0" err="1"/>
              <a:t>for</a:t>
            </a:r>
            <a:r>
              <a:rPr lang="th-TH" altLang="en-US" dirty="0"/>
              <a:t> </a:t>
            </a:r>
            <a:r>
              <a:rPr lang="th-TH" altLang="en-US" dirty="0" err="1"/>
              <a:t>efficiency</a:t>
            </a:r>
            <a:r>
              <a:rPr lang="th-TH" altLang="en-US" dirty="0"/>
              <a:t>.</a:t>
            </a:r>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27</a:t>
            </a:fld>
            <a:endParaRPr lang="en-AE"/>
          </a:p>
        </p:txBody>
      </p:sp>
    </p:spTree>
    <p:extLst>
      <p:ext uri="{BB962C8B-B14F-4D97-AF65-F5344CB8AC3E}">
        <p14:creationId xmlns:p14="http://schemas.microsoft.com/office/powerpoint/2010/main" val="281325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Grouping of Phases into Passes</a:t>
            </a:r>
          </a:p>
          <a:p>
            <a:pPr lvl="1"/>
            <a:r>
              <a:rPr lang="en-US" sz="2400" dirty="0"/>
              <a:t>A pass reads an input file process it and writes an output file</a:t>
            </a:r>
          </a:p>
          <a:p>
            <a:pPr lvl="1"/>
            <a:r>
              <a:rPr lang="en-US" sz="2400" dirty="0"/>
              <a:t>It can involve several phases</a:t>
            </a:r>
          </a:p>
          <a:p>
            <a:pPr lvl="1"/>
            <a:r>
              <a:rPr lang="en-US" sz="2400" dirty="0"/>
              <a:t>Normal passes in compilers</a:t>
            </a:r>
          </a:p>
          <a:p>
            <a:pPr lvl="2"/>
            <a:r>
              <a:rPr lang="en-US" dirty="0"/>
              <a:t>front-end phases are combined into a pass</a:t>
            </a:r>
          </a:p>
          <a:p>
            <a:pPr lvl="2"/>
            <a:r>
              <a:rPr lang="en-US" dirty="0"/>
              <a:t>code optimization is an optional pass </a:t>
            </a:r>
          </a:p>
          <a:p>
            <a:pPr lvl="2"/>
            <a:r>
              <a:rPr lang="en-US" dirty="0"/>
              <a:t>back-end phase can be made into a pass</a:t>
            </a:r>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28</a:t>
            </a:fld>
            <a:endParaRPr lang="en-AE"/>
          </a:p>
        </p:txBody>
      </p:sp>
    </p:spTree>
    <p:extLst>
      <p:ext uri="{BB962C8B-B14F-4D97-AF65-F5344CB8AC3E}">
        <p14:creationId xmlns:p14="http://schemas.microsoft.com/office/powerpoint/2010/main" val="419384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Lexical Analysis/Scanning</a:t>
            </a:r>
          </a:p>
          <a:p>
            <a:pPr lvl="1"/>
            <a:r>
              <a:rPr lang="en-US" dirty="0"/>
              <a:t>Groups the characters of source program into meaningful sequences called lexeme</a:t>
            </a:r>
          </a:p>
          <a:p>
            <a:pPr lvl="1"/>
            <a:r>
              <a:rPr lang="en-US" dirty="0"/>
              <a:t>For each lexeme, the lexical analyzer produces as output a token</a:t>
            </a:r>
          </a:p>
          <a:p>
            <a:pPr lvl="1"/>
            <a:r>
              <a:rPr lang="en-US" dirty="0"/>
              <a:t>The token is passed on to syntax analysis phase</a:t>
            </a:r>
          </a:p>
          <a:p>
            <a:pPr lvl="2"/>
            <a:r>
              <a:rPr lang="en-US" b="1" dirty="0"/>
              <a:t>token-name</a:t>
            </a:r>
            <a:r>
              <a:rPr lang="en-US" dirty="0"/>
              <a:t> is an abstract symbol</a:t>
            </a:r>
          </a:p>
          <a:p>
            <a:pPr lvl="2"/>
            <a:r>
              <a:rPr lang="en-US" b="1" dirty="0"/>
              <a:t>attribute-value</a:t>
            </a:r>
            <a:r>
              <a:rPr lang="en-US" dirty="0"/>
              <a:t> points to an entry in the symbol table for this token (needed for semantic analysis and code generation)</a:t>
            </a:r>
          </a:p>
          <a:p>
            <a:pPr>
              <a:defRPr/>
            </a:pPr>
            <a:endParaRPr lang="en-US" dirty="0">
              <a:solidFill>
                <a:srgbClr val="002060"/>
              </a:solidFill>
            </a:endParaRPr>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29</a:t>
            </a:fld>
            <a:endParaRPr lang="en-AE"/>
          </a:p>
        </p:txBody>
      </p:sp>
    </p:spTree>
    <p:extLst>
      <p:ext uri="{BB962C8B-B14F-4D97-AF65-F5344CB8AC3E}">
        <p14:creationId xmlns:p14="http://schemas.microsoft.com/office/powerpoint/2010/main" val="169749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518DA5-E7A0-44BB-B704-A97AD770E97A}"/>
              </a:ext>
            </a:extLst>
          </p:cNvPr>
          <p:cNvSpPr>
            <a:spLocks noGrp="1"/>
          </p:cNvSpPr>
          <p:nvPr>
            <p:ph sz="quarter" idx="10"/>
          </p:nvPr>
        </p:nvSpPr>
        <p:spPr/>
        <p:txBody>
          <a:bodyPr/>
          <a:lstStyle/>
          <a:p>
            <a:pPr eaLnBrk="1" hangingPunct="1">
              <a:spcBef>
                <a:spcPct val="0"/>
              </a:spcBef>
              <a:defRPr/>
            </a:pPr>
            <a:r>
              <a:rPr lang="en-US" sz="2400" dirty="0">
                <a:latin typeface="Arial" charset="0"/>
                <a:cs typeface="Arial" charset="0"/>
              </a:rPr>
              <a:t>Text Book Reading: </a:t>
            </a:r>
          </a:p>
          <a:p>
            <a:pPr eaLnBrk="1" hangingPunct="1">
              <a:spcBef>
                <a:spcPct val="0"/>
              </a:spcBef>
              <a:defRPr/>
            </a:pPr>
            <a:r>
              <a:rPr lang="en-US" sz="2400" dirty="0">
                <a:latin typeface="Arial" charset="0"/>
                <a:cs typeface="Arial" charset="0"/>
              </a:rPr>
              <a:t>Chapter 1</a:t>
            </a:r>
          </a:p>
          <a:p>
            <a:pPr eaLnBrk="1" hangingPunct="1">
              <a:spcBef>
                <a:spcPct val="0"/>
              </a:spcBef>
              <a:defRPr/>
            </a:pPr>
            <a:r>
              <a:rPr lang="en-US" sz="2400" dirty="0">
                <a:latin typeface="Arial" charset="0"/>
                <a:cs typeface="Arial" charset="0"/>
              </a:rPr>
              <a:t>Section 1.1, 1.2</a:t>
            </a:r>
          </a:p>
        </p:txBody>
      </p:sp>
    </p:spTree>
    <p:extLst>
      <p:ext uri="{BB962C8B-B14F-4D97-AF65-F5344CB8AC3E}">
        <p14:creationId xmlns:p14="http://schemas.microsoft.com/office/powerpoint/2010/main" val="1801677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Syntax analysis/parsing</a:t>
            </a:r>
          </a:p>
          <a:p>
            <a:pPr lvl="1"/>
            <a:r>
              <a:rPr lang="en-US" sz="2400" dirty="0"/>
              <a:t>Uses tokens produced by the lexical analyzer </a:t>
            </a:r>
            <a:r>
              <a:rPr lang="en-US" altLang="en-US" sz="2400" dirty="0"/>
              <a:t>determines if the syntax (structure) of the program is correct according to the (context-free) grammar of the source language</a:t>
            </a:r>
          </a:p>
          <a:p>
            <a:pPr lvl="1"/>
            <a:r>
              <a:rPr lang="en-US" sz="2400" dirty="0"/>
              <a:t>Creates a tree-like intermediate representation (parse tree/syntax tree) that depicts the grammatical structure of the token stream</a:t>
            </a:r>
          </a:p>
          <a:p>
            <a:pPr lvl="1"/>
            <a:r>
              <a:rPr lang="en-US" sz="2400" dirty="0"/>
              <a:t>Syntax tree:  Each interior node represents an operation and the children of the node represent the arguments of the operation. It shows the order of operations</a:t>
            </a:r>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30</a:t>
            </a:fld>
            <a:endParaRPr lang="en-AE"/>
          </a:p>
        </p:txBody>
      </p:sp>
    </p:spTree>
    <p:extLst>
      <p:ext uri="{BB962C8B-B14F-4D97-AF65-F5344CB8AC3E}">
        <p14:creationId xmlns:p14="http://schemas.microsoft.com/office/powerpoint/2010/main" val="2200719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Semantic analysis</a:t>
            </a:r>
          </a:p>
          <a:p>
            <a:pPr lvl="1"/>
            <a:r>
              <a:rPr lang="en-US" dirty="0"/>
              <a:t>Uses the syntax tree and the information in the symbol table to check the source program for semantic consistency with the language definition</a:t>
            </a:r>
          </a:p>
          <a:p>
            <a:pPr lvl="1"/>
            <a:r>
              <a:rPr lang="en-US" dirty="0"/>
              <a:t>Gathers type information and saves it in either the syntax tree or the symbol table</a:t>
            </a:r>
          </a:p>
          <a:p>
            <a:pPr lvl="1"/>
            <a:r>
              <a:rPr lang="en-US" dirty="0"/>
              <a:t>Type checking: each operator has matching operands </a:t>
            </a:r>
            <a:r>
              <a:rPr lang="en-US" dirty="0" err="1"/>
              <a:t>eg.</a:t>
            </a:r>
            <a:r>
              <a:rPr lang="en-US" dirty="0"/>
              <a:t> array index must be an integer</a:t>
            </a:r>
          </a:p>
          <a:p>
            <a:pPr lvl="1"/>
            <a:endParaRPr lang="en-US" sz="2400" dirty="0"/>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31</a:t>
            </a:fld>
            <a:endParaRPr lang="en-AE"/>
          </a:p>
        </p:txBody>
      </p:sp>
    </p:spTree>
    <p:extLst>
      <p:ext uri="{BB962C8B-B14F-4D97-AF65-F5344CB8AC3E}">
        <p14:creationId xmlns:p14="http://schemas.microsoft.com/office/powerpoint/2010/main" val="1079768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Semantic analysis</a:t>
            </a:r>
          </a:p>
          <a:p>
            <a:pPr lvl="1"/>
            <a:r>
              <a:rPr lang="en-US" dirty="0"/>
              <a:t>Some language specifications may allow type conversions called coercions</a:t>
            </a:r>
          </a:p>
          <a:p>
            <a:pPr lvl="1"/>
            <a:r>
              <a:rPr lang="en-US" dirty="0" err="1"/>
              <a:t>Eg.</a:t>
            </a:r>
            <a:r>
              <a:rPr lang="en-US" dirty="0"/>
              <a:t> a binary arithmetic operator may be applied to either a pair of integers or to a pair of floating-point numbers. If the operator is applied to a floating-point number and an integer, the compiler may convert or coerce the integer into a floating-point number</a:t>
            </a:r>
          </a:p>
          <a:p>
            <a:pPr lvl="1"/>
            <a:endParaRPr lang="en-US" sz="2400" dirty="0"/>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32</a:t>
            </a:fld>
            <a:endParaRPr lang="en-AE"/>
          </a:p>
        </p:txBody>
      </p:sp>
    </p:spTree>
    <p:extLst>
      <p:ext uri="{BB962C8B-B14F-4D97-AF65-F5344CB8AC3E}">
        <p14:creationId xmlns:p14="http://schemas.microsoft.com/office/powerpoint/2010/main" val="1126082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Intermediate Code (IC) Generation</a:t>
            </a:r>
          </a:p>
          <a:p>
            <a:pPr lvl="1"/>
            <a:r>
              <a:rPr lang="en-US" sz="2400" dirty="0"/>
              <a:t>IC: low-level or machine-like intermediate representation</a:t>
            </a:r>
          </a:p>
          <a:p>
            <a:pPr lvl="1"/>
            <a:r>
              <a:rPr lang="en-US" altLang="en-US" sz="2400" dirty="0"/>
              <a:t>Takes a parse tree from the semantic analyzer and generates a program in the intermediate language</a:t>
            </a:r>
            <a:endParaRPr lang="en-US" sz="2400" dirty="0"/>
          </a:p>
          <a:p>
            <a:pPr lvl="1"/>
            <a:r>
              <a:rPr lang="en-US" sz="2400" dirty="0"/>
              <a:t>Properties of IC: </a:t>
            </a:r>
          </a:p>
          <a:p>
            <a:pPr lvl="2"/>
            <a:r>
              <a:rPr lang="en-US" dirty="0"/>
              <a:t>easy to produce </a:t>
            </a:r>
          </a:p>
          <a:p>
            <a:pPr lvl="2"/>
            <a:r>
              <a:rPr lang="en-US" dirty="0"/>
              <a:t>easy to translate into the target machine</a:t>
            </a:r>
          </a:p>
          <a:p>
            <a:pPr lvl="1"/>
            <a:r>
              <a:rPr lang="en-US" sz="2400" dirty="0"/>
              <a:t>Three-address code (TAC)</a:t>
            </a:r>
          </a:p>
          <a:p>
            <a:pPr lvl="2"/>
            <a:r>
              <a:rPr lang="en-US" dirty="0"/>
              <a:t>which consists of a sequence of assembly-like instructions with three operands per instruction </a:t>
            </a:r>
          </a:p>
          <a:p>
            <a:pPr marL="657225" lvl="2" indent="0">
              <a:buNone/>
            </a:pPr>
            <a:r>
              <a:rPr lang="en-US" altLang="en-US" i="1" dirty="0"/>
              <a:t>                            x</a:t>
            </a:r>
            <a:r>
              <a:rPr lang="en-US" altLang="en-US" dirty="0"/>
              <a:t> = </a:t>
            </a:r>
            <a:r>
              <a:rPr lang="en-US" altLang="en-US" i="1" dirty="0"/>
              <a:t>y op z</a:t>
            </a:r>
            <a:endParaRPr lang="en-US" dirty="0"/>
          </a:p>
          <a:p>
            <a:pPr lvl="1"/>
            <a:r>
              <a:rPr lang="en-US" sz="2400" dirty="0"/>
              <a:t>Postfix notation</a:t>
            </a:r>
          </a:p>
          <a:p>
            <a:pPr lvl="1"/>
            <a:endParaRPr lang="en-US" sz="2400" dirty="0"/>
          </a:p>
          <a:p>
            <a:pPr marL="176213" indent="-176213">
              <a:buFont typeface="Arial" pitchFamily="34" charset="0"/>
              <a:buChar char="•"/>
              <a:defRPr/>
            </a:pPr>
            <a:endParaRPr lang="en-US" dirty="0">
              <a:solidFill>
                <a:srgbClr val="3333CD"/>
              </a:solidFill>
              <a:latin typeface="ComicSansMS-Identity-H"/>
            </a:endParaRP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33</a:t>
            </a:fld>
            <a:endParaRPr lang="en-AE"/>
          </a:p>
        </p:txBody>
      </p:sp>
    </p:spTree>
    <p:extLst>
      <p:ext uri="{BB962C8B-B14F-4D97-AF65-F5344CB8AC3E}">
        <p14:creationId xmlns:p14="http://schemas.microsoft.com/office/powerpoint/2010/main" val="2354845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sz="2800" dirty="0"/>
              <a:t>Code Optimization</a:t>
            </a:r>
          </a:p>
          <a:p>
            <a:pPr lvl="1"/>
            <a:r>
              <a:rPr lang="en-US" sz="2400" dirty="0"/>
              <a:t>improve the intermediate code so that better (faster/use lesser resources like memory, space, registers and power) target code will result</a:t>
            </a:r>
          </a:p>
          <a:p>
            <a:pPr lvl="1"/>
            <a:r>
              <a:rPr lang="en-US" sz="2400" dirty="0"/>
              <a:t>Note: Optimization may consume time (</a:t>
            </a:r>
            <a:r>
              <a:rPr lang="en-US" sz="2400" dirty="0" err="1"/>
              <a:t>eg.</a:t>
            </a:r>
            <a:r>
              <a:rPr lang="en-US" sz="2400" dirty="0"/>
              <a:t> Optimizing compilers)</a:t>
            </a:r>
          </a:p>
          <a:p>
            <a:r>
              <a:rPr lang="en-US" altLang="en-US" dirty="0"/>
              <a:t>Code optimization can be done: </a:t>
            </a:r>
          </a:p>
          <a:p>
            <a:pPr lvl="1"/>
            <a:r>
              <a:rPr lang="en-US" altLang="en-US" sz="2400" dirty="0"/>
              <a:t>after intermediate code generation (M/C independent code optimization)</a:t>
            </a:r>
          </a:p>
          <a:p>
            <a:pPr lvl="2"/>
            <a:r>
              <a:rPr lang="en-US" altLang="en-US" dirty="0"/>
              <a:t>performed on a intermediate code</a:t>
            </a:r>
          </a:p>
          <a:p>
            <a:pPr lvl="1"/>
            <a:r>
              <a:rPr lang="en-US" altLang="en-US" sz="2400" dirty="0"/>
              <a:t>after code generation (M/C dependent code optimization)</a:t>
            </a:r>
          </a:p>
          <a:p>
            <a:pPr lvl="2"/>
            <a:r>
              <a:rPr lang="en-US" altLang="en-US" dirty="0"/>
              <a:t>performed on a target code </a:t>
            </a: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34</a:t>
            </a:fld>
            <a:endParaRPr lang="en-AE"/>
          </a:p>
        </p:txBody>
      </p:sp>
    </p:spTree>
    <p:extLst>
      <p:ext uri="{BB962C8B-B14F-4D97-AF65-F5344CB8AC3E}">
        <p14:creationId xmlns:p14="http://schemas.microsoft.com/office/powerpoint/2010/main" val="1292106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Error detection and reporting</a:t>
            </a:r>
          </a:p>
          <a:p>
            <a:pPr lvl="1"/>
            <a:r>
              <a:rPr lang="en-US" sz="2400" dirty="0"/>
              <a:t>Done at every phase if any error is identified it is reported and handled</a:t>
            </a:r>
          </a:p>
          <a:p>
            <a:pPr lvl="1"/>
            <a:r>
              <a:rPr lang="en-US" sz="2400" dirty="0"/>
              <a:t>Lexical error: Misspelling an identifier or keyword </a:t>
            </a:r>
            <a:r>
              <a:rPr lang="en-US" sz="2400" dirty="0" err="1"/>
              <a:t>Eg.</a:t>
            </a:r>
            <a:r>
              <a:rPr lang="en-US" sz="2400" dirty="0"/>
              <a:t> Fi (a == b) (fi can be and identifier, misspelled keyword or a function name. But lexical analysis considers it as identifier) </a:t>
            </a:r>
          </a:p>
          <a:p>
            <a:pPr lvl="1"/>
            <a:r>
              <a:rPr lang="en-US" sz="2400" dirty="0"/>
              <a:t>Syntax error: An arithmetic expression with unbalanced parenthesis</a:t>
            </a:r>
          </a:p>
          <a:p>
            <a:pPr lvl="1"/>
            <a:r>
              <a:rPr lang="en-US" sz="2400" dirty="0"/>
              <a:t>Semantic error: operator applied to incompatible operand types </a:t>
            </a:r>
          </a:p>
          <a:p>
            <a:pPr lvl="1"/>
            <a:r>
              <a:rPr lang="en-US" sz="2400" dirty="0"/>
              <a:t>Logical error: Infinite recursive call</a:t>
            </a: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35</a:t>
            </a:fld>
            <a:endParaRPr lang="en-AE"/>
          </a:p>
        </p:txBody>
      </p:sp>
    </p:spTree>
    <p:extLst>
      <p:ext uri="{BB962C8B-B14F-4D97-AF65-F5344CB8AC3E}">
        <p14:creationId xmlns:p14="http://schemas.microsoft.com/office/powerpoint/2010/main" val="236199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Phases of a Compiler</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Code Generation</a:t>
            </a:r>
          </a:p>
          <a:p>
            <a:pPr lvl="1"/>
            <a:r>
              <a:rPr lang="en-US" dirty="0"/>
              <a:t>Takes as input an intermediate representation of the source program </a:t>
            </a:r>
          </a:p>
          <a:p>
            <a:pPr lvl="1"/>
            <a:r>
              <a:rPr lang="en-US" dirty="0"/>
              <a:t>Produces the target language (machine code or assembly language code)</a:t>
            </a:r>
          </a:p>
          <a:p>
            <a:pPr lvl="1"/>
            <a:r>
              <a:rPr lang="en-US" dirty="0"/>
              <a:t>Choose registers and memory locations for the variables in the program</a:t>
            </a:r>
          </a:p>
          <a:p>
            <a:pPr>
              <a:defRPr/>
            </a:pPr>
            <a:endParaRPr lang="en-US" dirty="0">
              <a:solidFill>
                <a:srgbClr val="002060"/>
              </a:solidFill>
            </a:endParaRPr>
          </a:p>
          <a:p>
            <a:pPr algn="just"/>
            <a:endParaRPr lang="en-AE" dirty="0"/>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36</a:t>
            </a:fld>
            <a:endParaRPr lang="en-AE"/>
          </a:p>
        </p:txBody>
      </p:sp>
    </p:spTree>
    <p:extLst>
      <p:ext uri="{BB962C8B-B14F-4D97-AF65-F5344CB8AC3E}">
        <p14:creationId xmlns:p14="http://schemas.microsoft.com/office/powerpoint/2010/main" val="45029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r>
              <a:rPr lang="en-US" dirty="0"/>
              <a:t>References</a:t>
            </a:r>
            <a:endParaRPr lang="en-AE" dirty="0"/>
          </a:p>
        </p:txBody>
      </p:sp>
      <p:sp>
        <p:nvSpPr>
          <p:cNvPr id="3" name="Content Placeholder 2">
            <a:extLst>
              <a:ext uri="{FF2B5EF4-FFF2-40B4-BE49-F238E27FC236}">
                <a16:creationId xmlns:a16="http://schemas.microsoft.com/office/drawing/2014/main" id="{66B6C61A-E836-43CB-9C56-876A50B1F8B7}"/>
              </a:ext>
            </a:extLst>
          </p:cNvPr>
          <p:cNvSpPr>
            <a:spLocks noGrp="1"/>
          </p:cNvSpPr>
          <p:nvPr>
            <p:ph idx="1"/>
          </p:nvPr>
        </p:nvSpPr>
        <p:spPr/>
        <p:txBody>
          <a:bodyPr/>
          <a:lstStyle/>
          <a:p>
            <a:r>
              <a:rPr lang="en-US" dirty="0"/>
              <a:t>Material covers text book ch1 sections1.1and1.2</a:t>
            </a:r>
          </a:p>
        </p:txBody>
      </p:sp>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37</a:t>
            </a:fld>
            <a:endParaRPr lang="en-AE"/>
          </a:p>
        </p:txBody>
      </p:sp>
    </p:spTree>
    <p:extLst>
      <p:ext uri="{BB962C8B-B14F-4D97-AF65-F5344CB8AC3E}">
        <p14:creationId xmlns:p14="http://schemas.microsoft.com/office/powerpoint/2010/main" val="2418749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a:xfrm>
            <a:off x="121920" y="228600"/>
            <a:ext cx="8763000" cy="609600"/>
          </a:xfrm>
        </p:spPr>
        <p:txBody>
          <a:bodyPr>
            <a:normAutofit fontScale="90000"/>
          </a:bodyPr>
          <a:lstStyle/>
          <a:p>
            <a:pPr algn="ctr"/>
            <a:r>
              <a:rPr lang="en-US" dirty="0"/>
              <a:t>Summary</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38</a:t>
            </a:fld>
            <a:endParaRPr lang="en-AE"/>
          </a:p>
        </p:txBody>
      </p:sp>
      <p:sp>
        <p:nvSpPr>
          <p:cNvPr id="4" name="Content Placeholder 3">
            <a:extLst>
              <a:ext uri="{FF2B5EF4-FFF2-40B4-BE49-F238E27FC236}">
                <a16:creationId xmlns:a16="http://schemas.microsoft.com/office/drawing/2014/main" id="{9D487399-033B-4E36-AF65-8077B0084F7A}"/>
              </a:ext>
            </a:extLst>
          </p:cNvPr>
          <p:cNvSpPr>
            <a:spLocks noGrp="1"/>
          </p:cNvSpPr>
          <p:nvPr>
            <p:ph idx="1"/>
          </p:nvPr>
        </p:nvSpPr>
        <p:spPr/>
        <p:txBody>
          <a:bodyPr/>
          <a:lstStyle/>
          <a:p>
            <a:r>
              <a:rPr lang="en-US" dirty="0"/>
              <a:t>In this Lecture</a:t>
            </a:r>
          </a:p>
          <a:p>
            <a:pPr lvl="1"/>
            <a:r>
              <a:rPr lang="en-US" dirty="0"/>
              <a:t>Introduction</a:t>
            </a:r>
          </a:p>
          <a:p>
            <a:pPr lvl="1"/>
            <a:r>
              <a:rPr lang="en-US" dirty="0"/>
              <a:t>Language Preprocessors</a:t>
            </a:r>
          </a:p>
          <a:p>
            <a:pPr lvl="1"/>
            <a:r>
              <a:rPr lang="en-US" dirty="0"/>
              <a:t>Structure of Compiler</a:t>
            </a:r>
          </a:p>
          <a:p>
            <a:pPr lvl="2"/>
            <a:r>
              <a:rPr lang="en-US" dirty="0"/>
              <a:t>Phases of Compiler</a:t>
            </a:r>
            <a:endParaRPr lang="en-AE" dirty="0"/>
          </a:p>
        </p:txBody>
      </p:sp>
    </p:spTree>
    <p:extLst>
      <p:ext uri="{BB962C8B-B14F-4D97-AF65-F5344CB8AC3E}">
        <p14:creationId xmlns:p14="http://schemas.microsoft.com/office/powerpoint/2010/main" val="2844981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1A330-F4DA-4869-9F46-C7E91E1C4451}"/>
              </a:ext>
            </a:extLst>
          </p:cNvPr>
          <p:cNvSpPr>
            <a:spLocks noGrp="1"/>
          </p:cNvSpPr>
          <p:nvPr>
            <p:ph type="sldNum" sz="quarter" idx="12"/>
          </p:nvPr>
        </p:nvSpPr>
        <p:spPr/>
        <p:txBody>
          <a:bodyPr/>
          <a:lstStyle/>
          <a:p>
            <a:fld id="{6C282FC8-E50D-4F99-88F8-A015DD78D4D7}" type="slidenum">
              <a:rPr lang="en-AE" smtClean="0"/>
              <a:pPr/>
              <a:t>39</a:t>
            </a:fld>
            <a:endParaRPr lang="en-AE"/>
          </a:p>
        </p:txBody>
      </p:sp>
      <p:sp>
        <p:nvSpPr>
          <p:cNvPr id="6" name="Title 5">
            <a:extLst>
              <a:ext uri="{FF2B5EF4-FFF2-40B4-BE49-F238E27FC236}">
                <a16:creationId xmlns:a16="http://schemas.microsoft.com/office/drawing/2014/main" id="{5132BC7F-E0CB-6D4B-B4D9-52188296E08F}"/>
              </a:ext>
            </a:extLst>
          </p:cNvPr>
          <p:cNvSpPr>
            <a:spLocks noGrp="1"/>
          </p:cNvSpPr>
          <p:nvPr>
            <p:ph type="title"/>
          </p:nvPr>
        </p:nvSpPr>
        <p:spPr>
          <a:xfrm>
            <a:off x="152400" y="3124200"/>
            <a:ext cx="8763000" cy="609600"/>
          </a:xfrm>
        </p:spPr>
        <p:txBody>
          <a:bodyPr>
            <a:noAutofit/>
          </a:bodyPr>
          <a:lstStyle/>
          <a:p>
            <a:r>
              <a:rPr lang="en-GB" sz="4400" dirty="0"/>
              <a:t>Thank you</a:t>
            </a:r>
          </a:p>
        </p:txBody>
      </p:sp>
    </p:spTree>
    <p:extLst>
      <p:ext uri="{BB962C8B-B14F-4D97-AF65-F5344CB8AC3E}">
        <p14:creationId xmlns:p14="http://schemas.microsoft.com/office/powerpoint/2010/main" val="326606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a:xfrm>
            <a:off x="121920" y="228600"/>
            <a:ext cx="8763000" cy="609600"/>
          </a:xfrm>
        </p:spPr>
        <p:txBody>
          <a:bodyPr>
            <a:normAutofit fontScale="90000"/>
          </a:bodyPr>
          <a:lstStyle/>
          <a:p>
            <a:pPr algn="ctr"/>
            <a:r>
              <a:rPr lang="en-US" dirty="0"/>
              <a:t>Objectives</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4</a:t>
            </a:fld>
            <a:endParaRPr lang="en-AE"/>
          </a:p>
        </p:txBody>
      </p:sp>
      <p:sp>
        <p:nvSpPr>
          <p:cNvPr id="4" name="Content Placeholder 3">
            <a:extLst>
              <a:ext uri="{FF2B5EF4-FFF2-40B4-BE49-F238E27FC236}">
                <a16:creationId xmlns:a16="http://schemas.microsoft.com/office/drawing/2014/main" id="{9D487399-033B-4E36-AF65-8077B0084F7A}"/>
              </a:ext>
            </a:extLst>
          </p:cNvPr>
          <p:cNvSpPr>
            <a:spLocks noGrp="1"/>
          </p:cNvSpPr>
          <p:nvPr>
            <p:ph idx="1"/>
          </p:nvPr>
        </p:nvSpPr>
        <p:spPr/>
        <p:txBody>
          <a:bodyPr/>
          <a:lstStyle/>
          <a:p>
            <a:pPr>
              <a:spcAft>
                <a:spcPts val="1800"/>
              </a:spcAft>
            </a:pPr>
            <a:endParaRPr lang="en-US" dirty="0"/>
          </a:p>
          <a:p>
            <a:pPr>
              <a:spcAft>
                <a:spcPts val="1800"/>
              </a:spcAft>
            </a:pPr>
            <a:r>
              <a:rPr lang="en-US" dirty="0"/>
              <a:t>introducing the Lexical and Syntactic structure of a Language, the different phases of Compiler Design</a:t>
            </a:r>
          </a:p>
          <a:p>
            <a:pPr>
              <a:spcAft>
                <a:spcPts val="1800"/>
              </a:spcAft>
            </a:pPr>
            <a:endParaRPr lang="en-US" dirty="0"/>
          </a:p>
          <a:p>
            <a:pPr>
              <a:spcAft>
                <a:spcPts val="1800"/>
              </a:spcAft>
            </a:pPr>
            <a:r>
              <a:rPr lang="en-US" dirty="0"/>
              <a:t>understand and apply the principles of compiler design in the development of system software tools &amp; applications</a:t>
            </a:r>
            <a:endParaRPr lang="en-AE" dirty="0"/>
          </a:p>
        </p:txBody>
      </p:sp>
    </p:spTree>
    <p:extLst>
      <p:ext uri="{BB962C8B-B14F-4D97-AF65-F5344CB8AC3E}">
        <p14:creationId xmlns:p14="http://schemas.microsoft.com/office/powerpoint/2010/main" val="816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a:xfrm>
            <a:off x="121920" y="228600"/>
            <a:ext cx="8763000" cy="609600"/>
          </a:xfrm>
        </p:spPr>
        <p:txBody>
          <a:bodyPr>
            <a:normAutofit fontScale="90000"/>
          </a:bodyPr>
          <a:lstStyle/>
          <a:p>
            <a:pPr algn="ctr"/>
            <a:r>
              <a:rPr lang="en-US" dirty="0"/>
              <a:t>Overview</a:t>
            </a:r>
            <a:endParaRPr lang="en-AE" dirty="0"/>
          </a:p>
        </p:txBody>
      </p:sp>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5</a:t>
            </a:fld>
            <a:endParaRPr lang="en-AE"/>
          </a:p>
        </p:txBody>
      </p:sp>
      <p:sp>
        <p:nvSpPr>
          <p:cNvPr id="4" name="Content Placeholder 3">
            <a:extLst>
              <a:ext uri="{FF2B5EF4-FFF2-40B4-BE49-F238E27FC236}">
                <a16:creationId xmlns:a16="http://schemas.microsoft.com/office/drawing/2014/main" id="{9D487399-033B-4E36-AF65-8077B0084F7A}"/>
              </a:ext>
            </a:extLst>
          </p:cNvPr>
          <p:cNvSpPr>
            <a:spLocks noGrp="1"/>
          </p:cNvSpPr>
          <p:nvPr>
            <p:ph idx="1"/>
          </p:nvPr>
        </p:nvSpPr>
        <p:spPr/>
        <p:txBody>
          <a:bodyPr/>
          <a:lstStyle/>
          <a:p>
            <a:pPr>
              <a:spcAft>
                <a:spcPts val="1800"/>
              </a:spcAft>
            </a:pPr>
            <a:r>
              <a:rPr lang="en-US" dirty="0"/>
              <a:t>In this Lecture</a:t>
            </a:r>
          </a:p>
          <a:p>
            <a:pPr lvl="1">
              <a:spcAft>
                <a:spcPts val="1800"/>
              </a:spcAft>
            </a:pPr>
            <a:r>
              <a:rPr lang="en-US" dirty="0"/>
              <a:t>Introduction</a:t>
            </a:r>
          </a:p>
          <a:p>
            <a:pPr lvl="1">
              <a:spcAft>
                <a:spcPts val="1800"/>
              </a:spcAft>
            </a:pPr>
            <a:r>
              <a:rPr lang="en-US" dirty="0"/>
              <a:t>Language Preprocessors</a:t>
            </a:r>
          </a:p>
          <a:p>
            <a:pPr lvl="1">
              <a:spcAft>
                <a:spcPts val="1800"/>
              </a:spcAft>
            </a:pPr>
            <a:r>
              <a:rPr lang="en-US" dirty="0"/>
              <a:t>Structure of Compiler</a:t>
            </a:r>
          </a:p>
          <a:p>
            <a:pPr lvl="2">
              <a:spcAft>
                <a:spcPts val="1800"/>
              </a:spcAft>
            </a:pPr>
            <a:r>
              <a:rPr lang="en-US" dirty="0"/>
              <a:t>Phases of Compiler</a:t>
            </a:r>
            <a:endParaRPr lang="en-AE" dirty="0"/>
          </a:p>
        </p:txBody>
      </p:sp>
    </p:spTree>
    <p:extLst>
      <p:ext uri="{BB962C8B-B14F-4D97-AF65-F5344CB8AC3E}">
        <p14:creationId xmlns:p14="http://schemas.microsoft.com/office/powerpoint/2010/main" val="154220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pic>
        <p:nvPicPr>
          <p:cNvPr id="6" name="Content Placeholder 5">
            <a:extLst>
              <a:ext uri="{FF2B5EF4-FFF2-40B4-BE49-F238E27FC236}">
                <a16:creationId xmlns:a16="http://schemas.microsoft.com/office/drawing/2014/main" id="{1F250EC8-A151-6B47-84C3-97C5229A45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59" r="60904" b="6068"/>
          <a:stretch/>
        </p:blipFill>
        <p:spPr>
          <a:xfrm>
            <a:off x="2932430" y="1676400"/>
            <a:ext cx="3141980" cy="4343400"/>
          </a:xfrm>
        </p:spPr>
      </p:pic>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6</a:t>
            </a:fld>
            <a:endParaRPr lang="en-AE"/>
          </a:p>
        </p:txBody>
      </p:sp>
    </p:spTree>
    <p:extLst>
      <p:ext uri="{BB962C8B-B14F-4D97-AF65-F5344CB8AC3E}">
        <p14:creationId xmlns:p14="http://schemas.microsoft.com/office/powerpoint/2010/main" val="131359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pic>
        <p:nvPicPr>
          <p:cNvPr id="6" name="Content Placeholder 5">
            <a:extLst>
              <a:ext uri="{FF2B5EF4-FFF2-40B4-BE49-F238E27FC236}">
                <a16:creationId xmlns:a16="http://schemas.microsoft.com/office/drawing/2014/main" id="{1F250EC8-A151-6B47-84C3-97C5229A45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59" r="26770" b="6068"/>
          <a:stretch/>
        </p:blipFill>
        <p:spPr>
          <a:xfrm>
            <a:off x="1828800" y="1600200"/>
            <a:ext cx="5885180" cy="4343400"/>
          </a:xfrm>
        </p:spPr>
      </p:pic>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7</a:t>
            </a:fld>
            <a:endParaRPr lang="en-AE"/>
          </a:p>
        </p:txBody>
      </p:sp>
    </p:spTree>
    <p:extLst>
      <p:ext uri="{BB962C8B-B14F-4D97-AF65-F5344CB8AC3E}">
        <p14:creationId xmlns:p14="http://schemas.microsoft.com/office/powerpoint/2010/main" val="325496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pic>
        <p:nvPicPr>
          <p:cNvPr id="6" name="Content Placeholder 5">
            <a:extLst>
              <a:ext uri="{FF2B5EF4-FFF2-40B4-BE49-F238E27FC236}">
                <a16:creationId xmlns:a16="http://schemas.microsoft.com/office/drawing/2014/main" id="{1F250EC8-A151-6B47-84C3-97C5229A45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82" t="7459" r="26770" b="6068"/>
          <a:stretch/>
        </p:blipFill>
        <p:spPr>
          <a:xfrm>
            <a:off x="121920" y="1219200"/>
            <a:ext cx="3065780" cy="4343400"/>
          </a:xfrm>
        </p:spPr>
      </p:pic>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8</a:t>
            </a:fld>
            <a:endParaRPr lang="en-AE"/>
          </a:p>
        </p:txBody>
      </p:sp>
      <p:pic>
        <p:nvPicPr>
          <p:cNvPr id="3" name="Picture 2">
            <a:extLst>
              <a:ext uri="{FF2B5EF4-FFF2-40B4-BE49-F238E27FC236}">
                <a16:creationId xmlns:a16="http://schemas.microsoft.com/office/drawing/2014/main" id="{CE5FE3B1-DD86-CB43-93C9-6C8FD20ED337}"/>
              </a:ext>
            </a:extLst>
          </p:cNvPr>
          <p:cNvPicPr>
            <a:picLocks noChangeAspect="1"/>
          </p:cNvPicPr>
          <p:nvPr/>
        </p:nvPicPr>
        <p:blipFill>
          <a:blip r:embed="rId3"/>
          <a:stretch>
            <a:fillRect/>
          </a:stretch>
        </p:blipFill>
        <p:spPr>
          <a:xfrm>
            <a:off x="2192020" y="1219200"/>
            <a:ext cx="4622800" cy="1612805"/>
          </a:xfrm>
          <a:prstGeom prst="rect">
            <a:avLst/>
          </a:prstGeom>
        </p:spPr>
      </p:pic>
      <p:pic>
        <p:nvPicPr>
          <p:cNvPr id="4" name="Picture 3">
            <a:extLst>
              <a:ext uri="{FF2B5EF4-FFF2-40B4-BE49-F238E27FC236}">
                <a16:creationId xmlns:a16="http://schemas.microsoft.com/office/drawing/2014/main" id="{EA151F9A-4670-B348-A5CD-418C1AE709FE}"/>
              </a:ext>
            </a:extLst>
          </p:cNvPr>
          <p:cNvPicPr>
            <a:picLocks noChangeAspect="1"/>
          </p:cNvPicPr>
          <p:nvPr/>
        </p:nvPicPr>
        <p:blipFill>
          <a:blip r:embed="rId4"/>
          <a:stretch>
            <a:fillRect/>
          </a:stretch>
        </p:blipFill>
        <p:spPr>
          <a:xfrm>
            <a:off x="2468592" y="3509626"/>
            <a:ext cx="6492815" cy="2060594"/>
          </a:xfrm>
          <a:prstGeom prst="rect">
            <a:avLst/>
          </a:prstGeom>
        </p:spPr>
      </p:pic>
    </p:spTree>
    <p:extLst>
      <p:ext uri="{BB962C8B-B14F-4D97-AF65-F5344CB8AC3E}">
        <p14:creationId xmlns:p14="http://schemas.microsoft.com/office/powerpoint/2010/main" val="153722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9451-01D5-4B29-8C06-C6447B759C69}"/>
              </a:ext>
            </a:extLst>
          </p:cNvPr>
          <p:cNvSpPr>
            <a:spLocks noGrp="1"/>
          </p:cNvSpPr>
          <p:nvPr>
            <p:ph type="title"/>
          </p:nvPr>
        </p:nvSpPr>
        <p:spPr/>
        <p:txBody>
          <a:bodyPr>
            <a:normAutofit fontScale="90000"/>
          </a:bodyPr>
          <a:lstStyle/>
          <a:p>
            <a:pPr algn="ctr"/>
            <a:r>
              <a:rPr lang="en-US" dirty="0"/>
              <a:t>Introduction</a:t>
            </a:r>
            <a:endParaRPr lang="en-AE" dirty="0"/>
          </a:p>
        </p:txBody>
      </p:sp>
      <p:pic>
        <p:nvPicPr>
          <p:cNvPr id="6" name="Content Placeholder 5">
            <a:extLst>
              <a:ext uri="{FF2B5EF4-FFF2-40B4-BE49-F238E27FC236}">
                <a16:creationId xmlns:a16="http://schemas.microsoft.com/office/drawing/2014/main" id="{1F250EC8-A151-6B47-84C3-97C5229A45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82" t="7459" r="26770" b="6068"/>
          <a:stretch/>
        </p:blipFill>
        <p:spPr>
          <a:xfrm>
            <a:off x="121920" y="1219200"/>
            <a:ext cx="3065780" cy="4343400"/>
          </a:xfrm>
        </p:spPr>
      </p:pic>
      <p:sp>
        <p:nvSpPr>
          <p:cNvPr id="5" name="Slide Number Placeholder 4">
            <a:extLst>
              <a:ext uri="{FF2B5EF4-FFF2-40B4-BE49-F238E27FC236}">
                <a16:creationId xmlns:a16="http://schemas.microsoft.com/office/drawing/2014/main" id="{B8A9FF3D-61BC-4581-A04A-21478BD16590}"/>
              </a:ext>
            </a:extLst>
          </p:cNvPr>
          <p:cNvSpPr>
            <a:spLocks noGrp="1"/>
          </p:cNvSpPr>
          <p:nvPr>
            <p:ph type="sldNum" sz="quarter" idx="12"/>
          </p:nvPr>
        </p:nvSpPr>
        <p:spPr/>
        <p:txBody>
          <a:bodyPr/>
          <a:lstStyle/>
          <a:p>
            <a:fld id="{6C282FC8-E50D-4F99-88F8-A015DD78D4D7}" type="slidenum">
              <a:rPr lang="en-AE" smtClean="0"/>
              <a:pPr/>
              <a:t>9</a:t>
            </a:fld>
            <a:endParaRPr lang="en-AE"/>
          </a:p>
        </p:txBody>
      </p:sp>
      <p:pic>
        <p:nvPicPr>
          <p:cNvPr id="4" name="Picture 3">
            <a:extLst>
              <a:ext uri="{FF2B5EF4-FFF2-40B4-BE49-F238E27FC236}">
                <a16:creationId xmlns:a16="http://schemas.microsoft.com/office/drawing/2014/main" id="{EA151F9A-4670-B348-A5CD-418C1AE709FE}"/>
              </a:ext>
            </a:extLst>
          </p:cNvPr>
          <p:cNvPicPr>
            <a:picLocks noChangeAspect="1"/>
          </p:cNvPicPr>
          <p:nvPr/>
        </p:nvPicPr>
        <p:blipFill>
          <a:blip r:embed="rId3"/>
          <a:stretch>
            <a:fillRect/>
          </a:stretch>
        </p:blipFill>
        <p:spPr>
          <a:xfrm>
            <a:off x="2468592" y="1066800"/>
            <a:ext cx="6492815" cy="2060594"/>
          </a:xfrm>
          <a:prstGeom prst="rect">
            <a:avLst/>
          </a:prstGeom>
        </p:spPr>
      </p:pic>
      <p:pic>
        <p:nvPicPr>
          <p:cNvPr id="7" name="Picture 6">
            <a:extLst>
              <a:ext uri="{FF2B5EF4-FFF2-40B4-BE49-F238E27FC236}">
                <a16:creationId xmlns:a16="http://schemas.microsoft.com/office/drawing/2014/main" id="{1BDD3FA1-115B-D84A-B10D-2C359636E9D2}"/>
              </a:ext>
            </a:extLst>
          </p:cNvPr>
          <p:cNvPicPr>
            <a:picLocks noChangeAspect="1"/>
          </p:cNvPicPr>
          <p:nvPr/>
        </p:nvPicPr>
        <p:blipFill>
          <a:blip r:embed="rId4"/>
          <a:stretch>
            <a:fillRect/>
          </a:stretch>
        </p:blipFill>
        <p:spPr>
          <a:xfrm>
            <a:off x="2209800" y="3733800"/>
            <a:ext cx="4572000" cy="2027365"/>
          </a:xfrm>
          <a:prstGeom prst="rect">
            <a:avLst/>
          </a:prstGeom>
        </p:spPr>
      </p:pic>
      <p:pic>
        <p:nvPicPr>
          <p:cNvPr id="8" name="Picture 7">
            <a:extLst>
              <a:ext uri="{FF2B5EF4-FFF2-40B4-BE49-F238E27FC236}">
                <a16:creationId xmlns:a16="http://schemas.microsoft.com/office/drawing/2014/main" id="{F93AEAB6-1976-5345-A706-21B7AF22198E}"/>
              </a:ext>
            </a:extLst>
          </p:cNvPr>
          <p:cNvPicPr>
            <a:picLocks noChangeAspect="1"/>
          </p:cNvPicPr>
          <p:nvPr/>
        </p:nvPicPr>
        <p:blipFill>
          <a:blip r:embed="rId5"/>
          <a:stretch>
            <a:fillRect/>
          </a:stretch>
        </p:blipFill>
        <p:spPr>
          <a:xfrm>
            <a:off x="2384425" y="5787219"/>
            <a:ext cx="4222750" cy="466986"/>
          </a:xfrm>
          <a:prstGeom prst="rect">
            <a:avLst/>
          </a:prstGeom>
        </p:spPr>
      </p:pic>
    </p:spTree>
    <p:extLst>
      <p:ext uri="{BB962C8B-B14F-4D97-AF65-F5344CB8AC3E}">
        <p14:creationId xmlns:p14="http://schemas.microsoft.com/office/powerpoint/2010/main" val="33866670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13239</TotalTime>
  <Words>1195</Words>
  <Application>Microsoft Office PowerPoint</Application>
  <PresentationFormat>On-screen Show (4:3)</PresentationFormat>
  <Paragraphs>220</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Unicode MS</vt:lpstr>
      <vt:lpstr>Calibri</vt:lpstr>
      <vt:lpstr>Calibri Light</vt:lpstr>
      <vt:lpstr>ComicSansMS-Identity-H</vt:lpstr>
      <vt:lpstr>Times New Roman</vt:lpstr>
      <vt:lpstr>Wingdings</vt:lpstr>
      <vt:lpstr>Custom Design</vt:lpstr>
      <vt:lpstr>COMPILER CONSTRUCTION CS F363 </vt:lpstr>
      <vt:lpstr>Text Book</vt:lpstr>
      <vt:lpstr>PowerPoint Presentation</vt:lpstr>
      <vt:lpstr>Objectives</vt:lpstr>
      <vt:lpstr>Overview</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Language Processors</vt:lpstr>
      <vt:lpstr>Language Processors</vt:lpstr>
      <vt:lpstr>The Structure of a Compiler</vt:lpstr>
      <vt:lpstr>The Structure of a Compiler</vt:lpstr>
      <vt:lpstr>Phases of a Compiler</vt:lpstr>
      <vt:lpstr>Example</vt:lpstr>
      <vt:lpstr>Phases of a Compiler</vt:lpstr>
      <vt:lpstr>Phases of a Compiler</vt:lpstr>
      <vt:lpstr>Phases of a Compiler</vt:lpstr>
      <vt:lpstr>Phases of a Compiler</vt:lpstr>
      <vt:lpstr>Phases of a Compiler</vt:lpstr>
      <vt:lpstr>Phases of a Compiler</vt:lpstr>
      <vt:lpstr>Phases of a Compiler</vt:lpstr>
      <vt:lpstr>Phases of a Compiler</vt:lpstr>
      <vt:lpstr>Phases of a Compiler</vt:lpstr>
      <vt:lpstr>Phases of a Compiler</vt:lpstr>
      <vt:lpstr>Phases of a Compiler</vt:lpstr>
      <vt:lpstr>Phases of a Compiler</vt:lpstr>
      <vt:lpstr>References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Angel Jothi</cp:lastModifiedBy>
  <cp:revision>941</cp:revision>
  <cp:lastPrinted>1601-01-01T00:00:00Z</cp:lastPrinted>
  <dcterms:created xsi:type="dcterms:W3CDTF">1601-01-01T00:00:00Z</dcterms:created>
  <dcterms:modified xsi:type="dcterms:W3CDTF">2024-02-03T21:23:14Z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